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60" r:id="rId3"/>
    <p:sldId id="264" r:id="rId4"/>
    <p:sldId id="261" r:id="rId5"/>
    <p:sldId id="262" r:id="rId6"/>
    <p:sldId id="263" r:id="rId7"/>
    <p:sldId id="277" r:id="rId8"/>
    <p:sldId id="265" r:id="rId9"/>
    <p:sldId id="280" r:id="rId10"/>
    <p:sldId id="266" r:id="rId11"/>
    <p:sldId id="273" r:id="rId12"/>
    <p:sldId id="267" r:id="rId13"/>
    <p:sldId id="268" r:id="rId14"/>
    <p:sldId id="279" r:id="rId15"/>
    <p:sldId id="269" r:id="rId16"/>
    <p:sldId id="275" r:id="rId17"/>
    <p:sldId id="283" r:id="rId18"/>
    <p:sldId id="274" r:id="rId19"/>
    <p:sldId id="271" r:id="rId20"/>
    <p:sldId id="284" r:id="rId21"/>
    <p:sldId id="272" r:id="rId2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39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500143B-B756-43BD-B5C6-ED7ECFEFCDF3}" type="datetimeFigureOut">
              <a:rPr lang="de-DE" smtClean="0"/>
              <a:pPr/>
              <a:t>01.11.2014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A912340-8BF0-4972-9848-C96A28792F01}"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0143B-B756-43BD-B5C6-ED7ECFEFCDF3}" type="datetimeFigureOut">
              <a:rPr lang="de-DE" smtClean="0"/>
              <a:pPr/>
              <a:t>01.11.2014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12340-8BF0-4972-9848-C96A28792F01}"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audio" Target="file:///C:\Users\wms\Desktop\Rostock2014\Entf&#252;hrung\musik\HB1Dere-geliyor-dere.wav"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file:///C:\Users\wms\Desktop\Rostock2014\Entf&#252;hrung\musik\HB2Dere-Rhythmus_Klasse5.mp3" TargetMode="External"/><Relationship Id="rId5" Type="http://schemas.openxmlformats.org/officeDocument/2006/relationships/image" Target="../media/image1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ideo" Target="file:///C:\Users\wms\Desktop\Rostock2014\Entf&#252;hrung\verfolgungsjagd.wmv"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14.jpeg"/><Relationship Id="rId4" Type="http://schemas.openxmlformats.org/officeDocument/2006/relationships/image" Target="../media/image17.jpeg"/><Relationship Id="rId9"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audio" Target="file:///C:\Users\wms\Desktop\Rostock2014\Entf&#252;hrung\musik\HB4&#220;sk&#252;dar-Katibimr.wav" TargetMode="Externa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audio" Target="file:///C:\Users\wms\Desktop\Rostock2014\Entf&#252;hrung\musik\HB5&#220;k&#252;dar-Katibim.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p:cNvSpPr txBox="1"/>
          <p:nvPr/>
        </p:nvSpPr>
        <p:spPr>
          <a:xfrm>
            <a:off x="611560" y="548680"/>
            <a:ext cx="8157554" cy="523220"/>
          </a:xfrm>
          <a:prstGeom prst="rect">
            <a:avLst/>
          </a:prstGeom>
          <a:noFill/>
        </p:spPr>
        <p:txBody>
          <a:bodyPr wrap="none" rtlCol="0">
            <a:spAutoFit/>
          </a:bodyPr>
          <a:lstStyle/>
          <a:p>
            <a:r>
              <a:rPr lang="de-DE" sz="2800" b="1" dirty="0" smtClean="0">
                <a:latin typeface="Times New Roman" pitchFamily="18" charset="0"/>
                <a:cs typeface="Times New Roman" pitchFamily="18" charset="0"/>
              </a:rPr>
              <a:t>Tanz – Migration – Transkulturelle Musikerziehung</a:t>
            </a:r>
            <a:endParaRPr lang="de-DE" sz="2800" b="1" dirty="0">
              <a:latin typeface="Times New Roman" pitchFamily="18" charset="0"/>
              <a:cs typeface="Times New Roman" pitchFamily="18" charset="0"/>
            </a:endParaRPr>
          </a:p>
        </p:txBody>
      </p:sp>
      <p:sp>
        <p:nvSpPr>
          <p:cNvPr id="9" name="Textfeld 8"/>
          <p:cNvSpPr txBox="1"/>
          <p:nvPr/>
        </p:nvSpPr>
        <p:spPr>
          <a:xfrm>
            <a:off x="683568" y="2204864"/>
            <a:ext cx="7848872" cy="2677656"/>
          </a:xfrm>
          <a:prstGeom prst="rect">
            <a:avLst/>
          </a:prstGeom>
          <a:noFill/>
          <a:ln>
            <a:solidFill>
              <a:schemeClr val="tx1">
                <a:lumMod val="65000"/>
                <a:lumOff val="35000"/>
              </a:schemeClr>
            </a:solidFill>
          </a:ln>
        </p:spPr>
        <p:txBody>
          <a:bodyPr wrap="square" rtlCol="0">
            <a:spAutoFit/>
          </a:bodyPr>
          <a:lstStyle/>
          <a:p>
            <a:pPr marL="514350" indent="-514350">
              <a:buAutoNum type="arabicPeriod"/>
            </a:pPr>
            <a:r>
              <a:rPr lang="de-DE" sz="2800" dirty="0" smtClean="0">
                <a:latin typeface="Times New Roman" pitchFamily="18" charset="0"/>
                <a:cs typeface="Times New Roman" pitchFamily="18" charset="0"/>
              </a:rPr>
              <a:t>Vorbemerkungen zum Titel</a:t>
            </a:r>
          </a:p>
          <a:p>
            <a:pPr marL="514350" indent="-514350">
              <a:buAutoNum type="arabicPeriod"/>
            </a:pPr>
            <a:endParaRPr lang="de-DE" sz="2800" i="1" dirty="0" smtClean="0">
              <a:latin typeface="Times New Roman" pitchFamily="18" charset="0"/>
              <a:cs typeface="Times New Roman" pitchFamily="18" charset="0"/>
            </a:endParaRPr>
          </a:p>
          <a:p>
            <a:pPr marL="514350" indent="-514350">
              <a:buAutoNum type="arabicPeriod"/>
            </a:pPr>
            <a:r>
              <a:rPr lang="de-DE" sz="2800" i="1" dirty="0" smtClean="0">
                <a:latin typeface="Times New Roman" pitchFamily="18" charset="0"/>
                <a:cs typeface="Times New Roman" pitchFamily="18" charset="0"/>
              </a:rPr>
              <a:t>Migration</a:t>
            </a:r>
            <a:r>
              <a:rPr lang="de-DE" sz="2800" dirty="0" smtClean="0">
                <a:latin typeface="Times New Roman" pitchFamily="18" charset="0"/>
                <a:cs typeface="Times New Roman" pitchFamily="18" charset="0"/>
              </a:rPr>
              <a:t> als Thema von Musikunterricht?</a:t>
            </a:r>
          </a:p>
          <a:p>
            <a:pPr marL="514350" indent="-514350">
              <a:buAutoNum type="arabicPeriod"/>
            </a:pPr>
            <a:endParaRPr lang="de-DE" sz="2800" b="1" dirty="0" smtClean="0">
              <a:latin typeface="Times New Roman" pitchFamily="18" charset="0"/>
              <a:cs typeface="Times New Roman" pitchFamily="18" charset="0"/>
            </a:endParaRPr>
          </a:p>
          <a:p>
            <a:pPr marL="514350" indent="-514350">
              <a:buAutoNum type="arabicPeriod"/>
            </a:pPr>
            <a:r>
              <a:rPr lang="de-DE" sz="2800" b="1" i="1" dirty="0" smtClean="0">
                <a:latin typeface="Times New Roman" pitchFamily="18" charset="0"/>
                <a:cs typeface="Times New Roman" pitchFamily="18" charset="0"/>
              </a:rPr>
              <a:t>Tänze aus aller Welt </a:t>
            </a:r>
            <a:r>
              <a:rPr lang="de-DE" sz="2800" b="1" dirty="0" smtClean="0">
                <a:latin typeface="Times New Roman" pitchFamily="18" charset="0"/>
                <a:cs typeface="Times New Roman" pitchFamily="18" charset="0"/>
              </a:rPr>
              <a:t>im kulturerschließenden Musikunterricht.</a:t>
            </a:r>
            <a:endParaRPr lang="de-DE" sz="28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landkarte 19Jhd.jpg"/>
          <p:cNvPicPr>
            <a:picLocks noChangeAspect="1"/>
          </p:cNvPicPr>
          <p:nvPr/>
        </p:nvPicPr>
        <p:blipFill>
          <a:blip r:embed="rId2" cstate="print"/>
          <a:stretch>
            <a:fillRect/>
          </a:stretch>
        </p:blipFill>
        <p:spPr>
          <a:xfrm>
            <a:off x="827584" y="332656"/>
            <a:ext cx="7949375" cy="6267777"/>
          </a:xfrm>
          <a:prstGeom prst="rect">
            <a:avLst/>
          </a:prstGeom>
        </p:spPr>
      </p:pic>
      <p:sp>
        <p:nvSpPr>
          <p:cNvPr id="3" name="Textfeld 2"/>
          <p:cNvSpPr txBox="1"/>
          <p:nvPr/>
        </p:nvSpPr>
        <p:spPr>
          <a:xfrm>
            <a:off x="1403648" y="2492896"/>
            <a:ext cx="6699270" cy="646331"/>
          </a:xfrm>
          <a:prstGeom prst="rect">
            <a:avLst/>
          </a:prstGeom>
          <a:noFill/>
          <a:ln w="57150">
            <a:solidFill>
              <a:schemeClr val="accent5">
                <a:lumMod val="50000"/>
              </a:schemeClr>
            </a:solidFill>
          </a:ln>
        </p:spPr>
        <p:txBody>
          <a:bodyPr wrap="none" rtlCol="0">
            <a:spAutoFit/>
          </a:bodyPr>
          <a:lstStyle/>
          <a:p>
            <a:r>
              <a:rPr lang="de-DE" sz="3600" dirty="0" smtClean="0">
                <a:solidFill>
                  <a:schemeClr val="bg1">
                    <a:lumMod val="95000"/>
                  </a:schemeClr>
                </a:solidFill>
                <a:latin typeface="Arial" pitchFamily="34" charset="0"/>
                <a:cs typeface="Arial" pitchFamily="34" charset="0"/>
              </a:rPr>
              <a:t>Eine Entführung aus dem Serail</a:t>
            </a:r>
            <a:endParaRPr lang="de-DE" sz="3600" dirty="0">
              <a:solidFill>
                <a:schemeClr val="bg1">
                  <a:lumMod val="9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landkarte 19Jhd.jpg"/>
          <p:cNvPicPr>
            <a:picLocks noChangeAspect="1"/>
          </p:cNvPicPr>
          <p:nvPr/>
        </p:nvPicPr>
        <p:blipFill>
          <a:blip r:embed="rId2" cstate="print"/>
          <a:stretch>
            <a:fillRect/>
          </a:stretch>
        </p:blipFill>
        <p:spPr>
          <a:xfrm>
            <a:off x="827584" y="332656"/>
            <a:ext cx="7949375" cy="6267777"/>
          </a:xfrm>
          <a:prstGeom prst="rect">
            <a:avLst/>
          </a:prstGeom>
        </p:spPr>
      </p:pic>
      <p:sp>
        <p:nvSpPr>
          <p:cNvPr id="8" name="Pfeil nach rechts 7"/>
          <p:cNvSpPr/>
          <p:nvPr/>
        </p:nvSpPr>
        <p:spPr>
          <a:xfrm rot="21060674">
            <a:off x="3059832" y="1268760"/>
            <a:ext cx="2016224" cy="360040"/>
          </a:xfrm>
          <a:prstGeom prst="rightArrow">
            <a:avLst/>
          </a:prstGeom>
          <a:solidFill>
            <a:schemeClr val="bg1">
              <a:lumMod val="9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2195736" y="2636912"/>
            <a:ext cx="3915367" cy="369332"/>
          </a:xfrm>
          <a:prstGeom prst="rect">
            <a:avLst/>
          </a:prstGeom>
          <a:noFill/>
        </p:spPr>
        <p:txBody>
          <a:bodyPr wrap="none" rtlCol="0">
            <a:spAutoFit/>
          </a:bodyPr>
          <a:lstStyle/>
          <a:p>
            <a:r>
              <a:rPr lang="de-DE" dirty="0" smtClean="0"/>
              <a:t>„</a:t>
            </a:r>
            <a:r>
              <a:rPr lang="de-DE" b="1" dirty="0" err="1" smtClean="0">
                <a:solidFill>
                  <a:schemeClr val="bg1">
                    <a:lumMod val="95000"/>
                  </a:schemeClr>
                </a:solidFill>
                <a:latin typeface="Arial" pitchFamily="34" charset="0"/>
                <a:cs typeface="Arial" pitchFamily="34" charset="0"/>
              </a:rPr>
              <a:t>Üsküdar</a:t>
            </a:r>
            <a:r>
              <a:rPr lang="de-DE" b="1" dirty="0" smtClean="0">
                <a:solidFill>
                  <a:schemeClr val="bg1">
                    <a:lumMod val="95000"/>
                  </a:schemeClr>
                </a:solidFill>
                <a:latin typeface="Arial" pitchFamily="34" charset="0"/>
                <a:cs typeface="Arial" pitchFamily="34" charset="0"/>
              </a:rPr>
              <a:t> </a:t>
            </a:r>
            <a:r>
              <a:rPr lang="de-DE" b="1" dirty="0" err="1" smtClean="0">
                <a:solidFill>
                  <a:schemeClr val="bg1">
                    <a:lumMod val="95000"/>
                  </a:schemeClr>
                </a:solidFill>
                <a:latin typeface="Arial" pitchFamily="34" charset="0"/>
                <a:cs typeface="Arial" pitchFamily="34" charset="0"/>
              </a:rPr>
              <a:t>gider</a:t>
            </a:r>
            <a:r>
              <a:rPr lang="de-DE" b="1" dirty="0" smtClean="0">
                <a:solidFill>
                  <a:schemeClr val="bg1">
                    <a:lumMod val="95000"/>
                  </a:schemeClr>
                </a:solidFill>
                <a:latin typeface="Arial" pitchFamily="34" charset="0"/>
                <a:cs typeface="Arial" pitchFamily="34" charset="0"/>
              </a:rPr>
              <a:t> </a:t>
            </a:r>
            <a:r>
              <a:rPr lang="de-DE" b="1" dirty="0" err="1" smtClean="0">
                <a:solidFill>
                  <a:schemeClr val="bg1">
                    <a:lumMod val="95000"/>
                  </a:schemeClr>
                </a:solidFill>
                <a:latin typeface="Arial" pitchFamily="34" charset="0"/>
                <a:cs typeface="Arial" pitchFamily="34" charset="0"/>
              </a:rPr>
              <a:t>iken</a:t>
            </a:r>
            <a:r>
              <a:rPr lang="de-DE" b="1" dirty="0" smtClean="0">
                <a:solidFill>
                  <a:schemeClr val="bg1">
                    <a:lumMod val="95000"/>
                  </a:schemeClr>
                </a:solidFill>
                <a:latin typeface="Arial" pitchFamily="34" charset="0"/>
                <a:cs typeface="Arial" pitchFamily="34" charset="0"/>
              </a:rPr>
              <a:t>“ („</a:t>
            </a:r>
            <a:r>
              <a:rPr lang="de-DE" b="1" dirty="0" err="1" smtClean="0">
                <a:solidFill>
                  <a:schemeClr val="bg1">
                    <a:lumMod val="95000"/>
                  </a:schemeClr>
                </a:solidFill>
                <a:latin typeface="Arial" pitchFamily="34" charset="0"/>
                <a:cs typeface="Arial" pitchFamily="34" charset="0"/>
              </a:rPr>
              <a:t>Katibim</a:t>
            </a:r>
            <a:r>
              <a:rPr lang="de-DE" b="1" dirty="0" smtClean="0">
                <a:solidFill>
                  <a:schemeClr val="bg1">
                    <a:lumMod val="95000"/>
                  </a:schemeClr>
                </a:solidFill>
                <a:latin typeface="Arial" pitchFamily="34" charset="0"/>
                <a:cs typeface="Arial" pitchFamily="34" charset="0"/>
              </a:rPr>
              <a:t>“)</a:t>
            </a:r>
            <a:endParaRPr lang="de-DE" b="1" dirty="0">
              <a:solidFill>
                <a:schemeClr val="bg1">
                  <a:lumMod val="95000"/>
                </a:schemeClr>
              </a:solidFill>
              <a:latin typeface="Arial" pitchFamily="34" charset="0"/>
              <a:cs typeface="Arial" pitchFamily="34" charset="0"/>
            </a:endParaRPr>
          </a:p>
        </p:txBody>
      </p:sp>
      <p:sp>
        <p:nvSpPr>
          <p:cNvPr id="10" name="Textfeld 9"/>
          <p:cNvSpPr txBox="1"/>
          <p:nvPr/>
        </p:nvSpPr>
        <p:spPr>
          <a:xfrm>
            <a:off x="899592" y="5013176"/>
            <a:ext cx="7488832" cy="1200329"/>
          </a:xfrm>
          <a:prstGeom prst="rect">
            <a:avLst/>
          </a:prstGeom>
          <a:solidFill>
            <a:schemeClr val="bg1">
              <a:lumMod val="95000"/>
            </a:schemeClr>
          </a:solidFill>
        </p:spPr>
        <p:txBody>
          <a:bodyPr wrap="square" rtlCol="0">
            <a:spAutoFit/>
          </a:bodyPr>
          <a:lstStyle/>
          <a:p>
            <a:pPr algn="ctr"/>
            <a:r>
              <a:rPr lang="de-DE" dirty="0" smtClean="0"/>
              <a:t>Die Geschichte einer vornehmen Dame, die bei Regen unter dem Mantel ihres Schreibers nach </a:t>
            </a:r>
            <a:r>
              <a:rPr lang="de-DE" dirty="0" err="1" smtClean="0"/>
              <a:t>Üsküdar</a:t>
            </a:r>
            <a:r>
              <a:rPr lang="de-DE" dirty="0" smtClean="0"/>
              <a:t> entflieht spielt um 1900. Wir nehmen das sehr bekannte Lied zum Anlass, eine Entführung anlässlich </a:t>
            </a:r>
            <a:r>
              <a:rPr lang="de-DE" dirty="0"/>
              <a:t>d</a:t>
            </a:r>
            <a:r>
              <a:rPr lang="de-DE" dirty="0" smtClean="0"/>
              <a:t>er „Zwangsverheiratung“ am Hofe des Sultans (</a:t>
            </a:r>
            <a:r>
              <a:rPr lang="de-DE" dirty="0" err="1" smtClean="0"/>
              <a:t>Dolmabarce</a:t>
            </a:r>
            <a:r>
              <a:rPr lang="de-DE" dirty="0" smtClean="0"/>
              <a:t>) szenisch zu spielen.</a:t>
            </a:r>
            <a:endParaRPr lang="de-D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üsküdar-Okt2014.JPG"/>
          <p:cNvPicPr>
            <a:picLocks noChangeAspect="1"/>
          </p:cNvPicPr>
          <p:nvPr/>
        </p:nvPicPr>
        <p:blipFill>
          <a:blip r:embed="rId2" cstate="print"/>
          <a:stretch>
            <a:fillRect/>
          </a:stretch>
        </p:blipFill>
        <p:spPr>
          <a:xfrm>
            <a:off x="0" y="762000"/>
            <a:ext cx="9144000" cy="6096000"/>
          </a:xfrm>
          <a:prstGeom prst="rect">
            <a:avLst/>
          </a:prstGeom>
        </p:spPr>
      </p:pic>
      <p:pic>
        <p:nvPicPr>
          <p:cNvPr id="4" name="Grafik 3" descr="dolmahbace.jpg"/>
          <p:cNvPicPr>
            <a:picLocks noChangeAspect="1"/>
          </p:cNvPicPr>
          <p:nvPr/>
        </p:nvPicPr>
        <p:blipFill>
          <a:blip r:embed="rId3" cstate="print"/>
          <a:srcRect b="18910"/>
          <a:stretch>
            <a:fillRect/>
          </a:stretch>
        </p:blipFill>
        <p:spPr>
          <a:xfrm>
            <a:off x="-182915" y="-1251520"/>
            <a:ext cx="9326915" cy="4320480"/>
          </a:xfrm>
          <a:prstGeom prst="rect">
            <a:avLst/>
          </a:prstGeom>
        </p:spPr>
      </p:pic>
      <p:sp>
        <p:nvSpPr>
          <p:cNvPr id="5" name="Pfeil nach unten 4"/>
          <p:cNvSpPr/>
          <p:nvPr/>
        </p:nvSpPr>
        <p:spPr>
          <a:xfrm>
            <a:off x="3923928" y="2780928"/>
            <a:ext cx="1296144" cy="1368152"/>
          </a:xfrm>
          <a:prstGeom prst="downArrow">
            <a:avLst/>
          </a:prstGeom>
          <a:solidFill>
            <a:schemeClr val="bg1">
              <a:lumMod val="9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chemeClr val="accent5">
                    <a:lumMod val="50000"/>
                  </a:schemeClr>
                </a:solidFill>
              </a:rPr>
              <a:t>2014</a:t>
            </a:r>
            <a:endParaRPr lang="de-DE" b="1"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ufer üsküdar 1900.jpg"/>
          <p:cNvPicPr>
            <a:picLocks noChangeAspect="1"/>
          </p:cNvPicPr>
          <p:nvPr/>
        </p:nvPicPr>
        <p:blipFill>
          <a:blip r:embed="rId2" cstate="print"/>
          <a:stretch>
            <a:fillRect/>
          </a:stretch>
        </p:blipFill>
        <p:spPr>
          <a:xfrm>
            <a:off x="0" y="1052736"/>
            <a:ext cx="9144000" cy="4343875"/>
          </a:xfrm>
          <a:prstGeom prst="rect">
            <a:avLst/>
          </a:prstGeom>
        </p:spPr>
      </p:pic>
      <p:sp>
        <p:nvSpPr>
          <p:cNvPr id="5" name="Textfeld 4"/>
          <p:cNvSpPr txBox="1"/>
          <p:nvPr/>
        </p:nvSpPr>
        <p:spPr>
          <a:xfrm rot="3138417">
            <a:off x="7919211" y="1582669"/>
            <a:ext cx="1338764" cy="369332"/>
          </a:xfrm>
          <a:prstGeom prst="rect">
            <a:avLst/>
          </a:prstGeom>
          <a:noFill/>
        </p:spPr>
        <p:txBody>
          <a:bodyPr wrap="none" rtlCol="0">
            <a:spAutoFit/>
          </a:bodyPr>
          <a:lstStyle/>
          <a:p>
            <a:r>
              <a:rPr lang="de-DE" b="1" dirty="0" err="1" smtClean="0"/>
              <a:t>Dolmabarce</a:t>
            </a:r>
            <a:endParaRPr lang="de-DE" b="1" dirty="0"/>
          </a:p>
        </p:txBody>
      </p:sp>
      <p:sp>
        <p:nvSpPr>
          <p:cNvPr id="6" name="Textfeld 5"/>
          <p:cNvSpPr txBox="1"/>
          <p:nvPr/>
        </p:nvSpPr>
        <p:spPr>
          <a:xfrm>
            <a:off x="1547664" y="5589240"/>
            <a:ext cx="2141227" cy="338554"/>
          </a:xfrm>
          <a:prstGeom prst="rect">
            <a:avLst/>
          </a:prstGeom>
          <a:noFill/>
        </p:spPr>
        <p:txBody>
          <a:bodyPr wrap="none" rtlCol="0">
            <a:spAutoFit/>
          </a:bodyPr>
          <a:lstStyle/>
          <a:p>
            <a:r>
              <a:rPr lang="de-DE" sz="1600" b="1" dirty="0" smtClean="0"/>
              <a:t>Ufer von </a:t>
            </a:r>
            <a:r>
              <a:rPr lang="de-DE" sz="1600" b="1" dirty="0" err="1" smtClean="0"/>
              <a:t>Üsküdar</a:t>
            </a:r>
            <a:r>
              <a:rPr lang="de-DE" sz="1600" b="1" dirty="0" smtClean="0"/>
              <a:t> 1900</a:t>
            </a:r>
            <a:endParaRPr lang="de-DE" sz="1600" b="1" dirty="0"/>
          </a:p>
        </p:txBody>
      </p:sp>
      <p:sp>
        <p:nvSpPr>
          <p:cNvPr id="7" name="Pfeil nach unten 6"/>
          <p:cNvSpPr/>
          <p:nvPr/>
        </p:nvSpPr>
        <p:spPr>
          <a:xfrm>
            <a:off x="8532440" y="2276872"/>
            <a:ext cx="144016" cy="288032"/>
          </a:xfrm>
          <a:prstGeom prst="downArrow">
            <a:avLst/>
          </a:prstGeom>
          <a:solidFill>
            <a:schemeClr val="bg1">
              <a:lumMod val="9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oben 7"/>
          <p:cNvSpPr/>
          <p:nvPr/>
        </p:nvSpPr>
        <p:spPr>
          <a:xfrm>
            <a:off x="2483768" y="5157192"/>
            <a:ext cx="216024" cy="360040"/>
          </a:xfrm>
          <a:prstGeom prst="upArrow">
            <a:avLst/>
          </a:prstGeom>
          <a:solidFill>
            <a:schemeClr val="bg1">
              <a:lumMod val="9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katibim.jpg"/>
          <p:cNvPicPr>
            <a:picLocks noChangeAspect="1"/>
          </p:cNvPicPr>
          <p:nvPr/>
        </p:nvPicPr>
        <p:blipFill>
          <a:blip r:embed="rId2" cstate="print"/>
          <a:stretch>
            <a:fillRect/>
          </a:stretch>
        </p:blipFill>
        <p:spPr>
          <a:xfrm>
            <a:off x="827584" y="764704"/>
            <a:ext cx="7159752" cy="480974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71600" y="548680"/>
            <a:ext cx="2448272" cy="369332"/>
          </a:xfrm>
          <a:prstGeom prst="rect">
            <a:avLst/>
          </a:prstGeom>
          <a:noFill/>
          <a:ln w="38100">
            <a:solidFill>
              <a:schemeClr val="accent2">
                <a:lumMod val="60000"/>
                <a:lumOff val="40000"/>
              </a:schemeClr>
            </a:solidFill>
          </a:ln>
        </p:spPr>
        <p:txBody>
          <a:bodyPr wrap="square" rtlCol="0">
            <a:spAutoFit/>
          </a:bodyPr>
          <a:lstStyle/>
          <a:p>
            <a:pPr algn="ctr"/>
            <a:r>
              <a:rPr lang="de-DE" dirty="0" smtClean="0">
                <a:latin typeface="Arial" pitchFamily="34" charset="0"/>
                <a:cs typeface="Arial" pitchFamily="34" charset="0"/>
              </a:rPr>
              <a:t>Schüler/innen</a:t>
            </a:r>
            <a:endParaRPr lang="de-DE" dirty="0">
              <a:latin typeface="Arial" pitchFamily="34" charset="0"/>
              <a:cs typeface="Arial" pitchFamily="34" charset="0"/>
            </a:endParaRPr>
          </a:p>
        </p:txBody>
      </p:sp>
      <p:sp>
        <p:nvSpPr>
          <p:cNvPr id="3" name="Textfeld 2"/>
          <p:cNvSpPr txBox="1"/>
          <p:nvPr/>
        </p:nvSpPr>
        <p:spPr>
          <a:xfrm>
            <a:off x="5076056" y="1844824"/>
            <a:ext cx="3168352" cy="369332"/>
          </a:xfrm>
          <a:prstGeom prst="rect">
            <a:avLst/>
          </a:prstGeom>
          <a:noFill/>
          <a:ln>
            <a:solidFill>
              <a:schemeClr val="accent2"/>
            </a:solidFill>
          </a:ln>
        </p:spPr>
        <p:txBody>
          <a:bodyPr wrap="square" rtlCol="0">
            <a:spAutoFit/>
          </a:bodyPr>
          <a:lstStyle/>
          <a:p>
            <a:pPr algn="ctr"/>
            <a:r>
              <a:rPr lang="de-DE" dirty="0" smtClean="0">
                <a:latin typeface="Arial" pitchFamily="34" charset="0"/>
                <a:cs typeface="Arial" pitchFamily="34" charset="0"/>
              </a:rPr>
              <a:t>Heiraten in der Türkei</a:t>
            </a:r>
            <a:endParaRPr lang="de-DE" dirty="0">
              <a:latin typeface="Arial" pitchFamily="34" charset="0"/>
              <a:cs typeface="Arial" pitchFamily="34" charset="0"/>
            </a:endParaRPr>
          </a:p>
        </p:txBody>
      </p:sp>
      <p:sp>
        <p:nvSpPr>
          <p:cNvPr id="4" name="Textfeld 3"/>
          <p:cNvSpPr txBox="1"/>
          <p:nvPr/>
        </p:nvSpPr>
        <p:spPr>
          <a:xfrm>
            <a:off x="5076056" y="3356992"/>
            <a:ext cx="3168352" cy="369332"/>
          </a:xfrm>
          <a:prstGeom prst="rect">
            <a:avLst/>
          </a:prstGeom>
          <a:noFill/>
          <a:ln>
            <a:solidFill>
              <a:schemeClr val="accent2"/>
            </a:solidFill>
          </a:ln>
        </p:spPr>
        <p:txBody>
          <a:bodyPr wrap="square" rtlCol="0">
            <a:spAutoFit/>
          </a:bodyPr>
          <a:lstStyle/>
          <a:p>
            <a:pPr algn="ctr"/>
            <a:r>
              <a:rPr lang="de-DE" dirty="0" smtClean="0">
                <a:latin typeface="Arial" pitchFamily="34" charset="0"/>
                <a:cs typeface="Arial" pitchFamily="34" charset="0"/>
              </a:rPr>
              <a:t>Aneignung im Lied</a:t>
            </a:r>
            <a:endParaRPr lang="de-DE" dirty="0">
              <a:latin typeface="Arial" pitchFamily="34" charset="0"/>
              <a:cs typeface="Arial" pitchFamily="34" charset="0"/>
            </a:endParaRPr>
          </a:p>
        </p:txBody>
      </p:sp>
      <p:sp>
        <p:nvSpPr>
          <p:cNvPr id="5" name="Textfeld 4"/>
          <p:cNvSpPr txBox="1"/>
          <p:nvPr/>
        </p:nvSpPr>
        <p:spPr>
          <a:xfrm>
            <a:off x="5076056" y="548680"/>
            <a:ext cx="3168352" cy="369332"/>
          </a:xfrm>
          <a:prstGeom prst="rect">
            <a:avLst/>
          </a:prstGeom>
          <a:noFill/>
          <a:ln w="38100">
            <a:solidFill>
              <a:schemeClr val="accent2">
                <a:lumMod val="60000"/>
                <a:lumOff val="40000"/>
              </a:schemeClr>
            </a:solidFill>
          </a:ln>
        </p:spPr>
        <p:txBody>
          <a:bodyPr wrap="square" rtlCol="0">
            <a:spAutoFit/>
          </a:bodyPr>
          <a:lstStyle/>
          <a:p>
            <a:pPr algn="ctr"/>
            <a:r>
              <a:rPr lang="de-DE" dirty="0" smtClean="0">
                <a:latin typeface="Arial" pitchFamily="34" charset="0"/>
                <a:cs typeface="Arial" pitchFamily="34" charset="0"/>
              </a:rPr>
              <a:t>Türken um 1900</a:t>
            </a:r>
            <a:endParaRPr lang="de-DE" dirty="0">
              <a:latin typeface="Arial" pitchFamily="34" charset="0"/>
              <a:cs typeface="Arial" pitchFamily="34" charset="0"/>
            </a:endParaRPr>
          </a:p>
        </p:txBody>
      </p:sp>
      <p:sp>
        <p:nvSpPr>
          <p:cNvPr id="6" name="Textfeld 5"/>
          <p:cNvSpPr txBox="1"/>
          <p:nvPr/>
        </p:nvSpPr>
        <p:spPr>
          <a:xfrm>
            <a:off x="1402007" y="1844824"/>
            <a:ext cx="1569660" cy="646331"/>
          </a:xfrm>
          <a:prstGeom prst="rect">
            <a:avLst/>
          </a:prstGeom>
          <a:noFill/>
          <a:ln>
            <a:solidFill>
              <a:schemeClr val="accent2"/>
            </a:solidFill>
          </a:ln>
        </p:spPr>
        <p:txBody>
          <a:bodyPr wrap="none" rtlCol="0">
            <a:spAutoFit/>
          </a:bodyPr>
          <a:lstStyle/>
          <a:p>
            <a:pPr algn="ctr"/>
            <a:r>
              <a:rPr lang="de-DE" dirty="0" smtClean="0">
                <a:latin typeface="Arial" pitchFamily="34" charset="0"/>
                <a:cs typeface="Arial" pitchFamily="34" charset="0"/>
              </a:rPr>
              <a:t>Erfahrung mit</a:t>
            </a:r>
          </a:p>
          <a:p>
            <a:pPr algn="ctr"/>
            <a:r>
              <a:rPr lang="de-DE" dirty="0" smtClean="0">
                <a:latin typeface="Arial" pitchFamily="34" charset="0"/>
                <a:cs typeface="Arial" pitchFamily="34" charset="0"/>
              </a:rPr>
              <a:t>Migration</a:t>
            </a:r>
            <a:endParaRPr lang="de-DE" dirty="0">
              <a:latin typeface="Arial" pitchFamily="34" charset="0"/>
              <a:cs typeface="Arial" pitchFamily="34" charset="0"/>
            </a:endParaRPr>
          </a:p>
        </p:txBody>
      </p:sp>
      <p:sp>
        <p:nvSpPr>
          <p:cNvPr id="8" name="Textfeld 7"/>
          <p:cNvSpPr txBox="1"/>
          <p:nvPr/>
        </p:nvSpPr>
        <p:spPr>
          <a:xfrm>
            <a:off x="971600" y="3429000"/>
            <a:ext cx="2349511" cy="369332"/>
          </a:xfrm>
          <a:prstGeom prst="rect">
            <a:avLst/>
          </a:prstGeom>
          <a:noFill/>
          <a:ln>
            <a:solidFill>
              <a:schemeClr val="accent2"/>
            </a:solidFill>
          </a:ln>
        </p:spPr>
        <p:txBody>
          <a:bodyPr wrap="square" rtlCol="0">
            <a:spAutoFit/>
          </a:bodyPr>
          <a:lstStyle/>
          <a:p>
            <a:pPr algn="ctr"/>
            <a:r>
              <a:rPr lang="de-DE" dirty="0" smtClean="0">
                <a:latin typeface="Arial" pitchFamily="34" charset="0"/>
                <a:cs typeface="Arial" pitchFamily="34" charset="0"/>
              </a:rPr>
              <a:t>Rolle</a:t>
            </a:r>
            <a:endParaRPr lang="de-DE" dirty="0">
              <a:latin typeface="Arial" pitchFamily="34" charset="0"/>
              <a:cs typeface="Arial" pitchFamily="34" charset="0"/>
            </a:endParaRPr>
          </a:p>
        </p:txBody>
      </p:sp>
      <p:sp>
        <p:nvSpPr>
          <p:cNvPr id="17" name="Pfeil nach unten 16"/>
          <p:cNvSpPr/>
          <p:nvPr/>
        </p:nvSpPr>
        <p:spPr bwMode="auto">
          <a:xfrm>
            <a:off x="6372200" y="2564904"/>
            <a:ext cx="576064" cy="490776"/>
          </a:xfrm>
          <a:prstGeom prst="downArrow">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18" name="Pfeil nach unten 17"/>
          <p:cNvSpPr/>
          <p:nvPr/>
        </p:nvSpPr>
        <p:spPr bwMode="auto">
          <a:xfrm rot="10800000">
            <a:off x="1907704" y="2852936"/>
            <a:ext cx="543520" cy="483632"/>
          </a:xfrm>
          <a:prstGeom prst="downArrow">
            <a:avLst>
              <a:gd name="adj1" fmla="val 50000"/>
              <a:gd name="adj2" fmla="val 47671"/>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19" name="Pfeil nach unten 18"/>
          <p:cNvSpPr/>
          <p:nvPr/>
        </p:nvSpPr>
        <p:spPr bwMode="auto">
          <a:xfrm rot="16200000">
            <a:off x="3881321" y="3489645"/>
            <a:ext cx="540061" cy="490776"/>
          </a:xfrm>
          <a:prstGeom prst="downArrow">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20" name="Textfeld 19"/>
          <p:cNvSpPr txBox="1"/>
          <p:nvPr/>
        </p:nvSpPr>
        <p:spPr>
          <a:xfrm>
            <a:off x="971600" y="4725144"/>
            <a:ext cx="7704856" cy="923330"/>
          </a:xfrm>
          <a:prstGeom prst="rect">
            <a:avLst/>
          </a:prstGeom>
          <a:noFill/>
        </p:spPr>
        <p:txBody>
          <a:bodyPr wrap="square" rtlCol="0">
            <a:spAutoFit/>
          </a:bodyPr>
          <a:lstStyle/>
          <a:p>
            <a:pPr algn="just"/>
            <a:r>
              <a:rPr lang="de-DE" b="0" dirty="0" smtClean="0">
                <a:latin typeface="Arial" pitchFamily="34" charset="0"/>
                <a:cs typeface="Arial" pitchFamily="34" charset="0"/>
              </a:rPr>
              <a:t>Die Schüler/innen spielen fremde Personen und Situationen, jedoch so, wie sie diese verstehen. Dadurch eignen sie sich nicht nur das Lied an, sondern bringen auch ihre Erfahrungen mit Heiraten in der Türkei mit ein</a:t>
            </a:r>
            <a:r>
              <a:rPr lang="de-DE" dirty="0" smtClean="0">
                <a:latin typeface="Arial" pitchFamily="34" charset="0"/>
                <a:cs typeface="Arial" pitchFamily="34" charset="0"/>
              </a:rPr>
              <a:t>.</a:t>
            </a:r>
            <a:endParaRPr lang="de-DE" dirty="0">
              <a:latin typeface="Arial" pitchFamily="34" charset="0"/>
              <a:cs typeface="Arial" pitchFamily="34" charset="0"/>
            </a:endParaRPr>
          </a:p>
        </p:txBody>
      </p:sp>
      <p:cxnSp>
        <p:nvCxnSpPr>
          <p:cNvPr id="22" name="Gerade Verbindung 21"/>
          <p:cNvCxnSpPr>
            <a:stCxn id="2" idx="2"/>
            <a:endCxn id="6" idx="0"/>
          </p:cNvCxnSpPr>
          <p:nvPr/>
        </p:nvCxnSpPr>
        <p:spPr bwMode="auto">
          <a:xfrm flipH="1">
            <a:off x="2186837" y="918012"/>
            <a:ext cx="8899" cy="926812"/>
          </a:xfrm>
          <a:prstGeom prst="line">
            <a:avLst/>
          </a:prstGeom>
          <a:noFill/>
          <a:ln w="57150" cap="flat" cmpd="sng" algn="ctr">
            <a:solidFill>
              <a:schemeClr val="accent2">
                <a:lumMod val="60000"/>
                <a:lumOff val="40000"/>
              </a:schemeClr>
            </a:solidFill>
            <a:prstDash val="sysDash"/>
            <a:round/>
            <a:headEnd type="none" w="med" len="med"/>
            <a:tailEnd type="none" w="med" len="med"/>
          </a:ln>
          <a:effectLst/>
        </p:spPr>
      </p:cxnSp>
      <p:cxnSp>
        <p:nvCxnSpPr>
          <p:cNvPr id="30" name="Gerade Verbindung 29"/>
          <p:cNvCxnSpPr>
            <a:endCxn id="3" idx="0"/>
          </p:cNvCxnSpPr>
          <p:nvPr/>
        </p:nvCxnSpPr>
        <p:spPr bwMode="auto">
          <a:xfrm flipH="1">
            <a:off x="6660232" y="1052736"/>
            <a:ext cx="8900" cy="792088"/>
          </a:xfrm>
          <a:prstGeom prst="line">
            <a:avLst/>
          </a:prstGeom>
          <a:noFill/>
          <a:ln w="57150" cap="flat" cmpd="sng" algn="ctr">
            <a:solidFill>
              <a:schemeClr val="accent2">
                <a:lumMod val="60000"/>
                <a:lumOff val="40000"/>
              </a:schemeClr>
            </a:solidFill>
            <a:prstDash val="sysDash"/>
            <a:round/>
            <a:headEnd type="none" w="med" len="med"/>
            <a:tailEnd type="none" w="med" len="med"/>
          </a:ln>
          <a:effectLst/>
        </p:spPr>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27584" y="1196752"/>
            <a:ext cx="7776864" cy="3554819"/>
          </a:xfrm>
          <a:prstGeom prst="rect">
            <a:avLst/>
          </a:prstGeom>
          <a:noFill/>
          <a:ln>
            <a:solidFill>
              <a:schemeClr val="accent5">
                <a:lumMod val="50000"/>
              </a:schemeClr>
            </a:solidFill>
          </a:ln>
        </p:spPr>
        <p:txBody>
          <a:bodyPr wrap="square" rtlCol="0">
            <a:spAutoFit/>
          </a:bodyPr>
          <a:lstStyle/>
          <a:p>
            <a:r>
              <a:rPr lang="de-DE" dirty="0" smtClean="0"/>
              <a:t>Spielkonzept in 6 Phasen:</a:t>
            </a:r>
          </a:p>
          <a:p>
            <a:endParaRPr lang="de-DE" dirty="0"/>
          </a:p>
          <a:p>
            <a:pPr marL="342900" indent="-342900">
              <a:lnSpc>
                <a:spcPct val="150000"/>
              </a:lnSpc>
              <a:buFont typeface="+mj-lt"/>
              <a:buAutoNum type="arabicPeriod"/>
            </a:pPr>
            <a:r>
              <a:rPr lang="de-DE" b="1" dirty="0" err="1" smtClean="0"/>
              <a:t>WarmUp</a:t>
            </a:r>
            <a:r>
              <a:rPr lang="de-DE" dirty="0" smtClean="0"/>
              <a:t> mit dem </a:t>
            </a:r>
            <a:r>
              <a:rPr lang="de-DE" dirty="0" err="1" smtClean="0"/>
              <a:t>Aksak</a:t>
            </a:r>
            <a:r>
              <a:rPr lang="de-DE" dirty="0" smtClean="0"/>
              <a:t>-Rhythmus zu „</a:t>
            </a:r>
            <a:r>
              <a:rPr lang="de-DE" dirty="0" err="1" smtClean="0"/>
              <a:t>dere</a:t>
            </a:r>
            <a:r>
              <a:rPr lang="de-DE" dirty="0" smtClean="0"/>
              <a:t> </a:t>
            </a:r>
            <a:r>
              <a:rPr lang="de-DE" dirty="0" err="1" smtClean="0"/>
              <a:t>geliyor</a:t>
            </a:r>
            <a:r>
              <a:rPr lang="de-DE" dirty="0" smtClean="0"/>
              <a:t> </a:t>
            </a:r>
            <a:r>
              <a:rPr lang="de-DE" dirty="0" err="1" smtClean="0"/>
              <a:t>dere</a:t>
            </a:r>
            <a:r>
              <a:rPr lang="de-DE" dirty="0" smtClean="0"/>
              <a:t>“</a:t>
            </a:r>
          </a:p>
          <a:p>
            <a:pPr marL="342900" indent="-342900">
              <a:lnSpc>
                <a:spcPct val="150000"/>
              </a:lnSpc>
              <a:buFont typeface="+mj-lt"/>
              <a:buAutoNum type="arabicPeriod"/>
            </a:pPr>
            <a:r>
              <a:rPr lang="de-DE" b="1" dirty="0" err="1" smtClean="0"/>
              <a:t>Rolleneinfühlungen</a:t>
            </a:r>
            <a:r>
              <a:rPr lang="de-DE" dirty="0" smtClean="0"/>
              <a:t> anhand historischer Rollenkarten</a:t>
            </a:r>
          </a:p>
          <a:p>
            <a:pPr marL="342900" indent="-342900">
              <a:lnSpc>
                <a:spcPct val="150000"/>
              </a:lnSpc>
              <a:buFont typeface="+mj-lt"/>
              <a:buAutoNum type="arabicPeriod"/>
            </a:pPr>
            <a:r>
              <a:rPr lang="de-DE" b="1" dirty="0" smtClean="0"/>
              <a:t>Szene 1</a:t>
            </a:r>
            <a:r>
              <a:rPr lang="de-DE" dirty="0" smtClean="0"/>
              <a:t>: Hof des Sultans, Hochzeitstanz (mit „</a:t>
            </a:r>
            <a:r>
              <a:rPr lang="de-DE" dirty="0" err="1" smtClean="0"/>
              <a:t>dere</a:t>
            </a:r>
            <a:r>
              <a:rPr lang="de-DE" dirty="0" smtClean="0"/>
              <a:t> </a:t>
            </a:r>
            <a:r>
              <a:rPr lang="de-DE" dirty="0" err="1" smtClean="0"/>
              <a:t>geliyor</a:t>
            </a:r>
            <a:r>
              <a:rPr lang="de-DE" dirty="0" smtClean="0"/>
              <a:t>“) und Entführung</a:t>
            </a:r>
          </a:p>
          <a:p>
            <a:pPr marL="342900" indent="-342900">
              <a:lnSpc>
                <a:spcPct val="150000"/>
              </a:lnSpc>
              <a:buFont typeface="+mj-lt"/>
              <a:buAutoNum type="arabicPeriod"/>
            </a:pPr>
            <a:r>
              <a:rPr lang="de-DE" b="1" dirty="0" smtClean="0"/>
              <a:t>Szene 2</a:t>
            </a:r>
            <a:r>
              <a:rPr lang="de-DE" dirty="0" smtClean="0"/>
              <a:t>: Flucht über den Bosporus, Verfolgungsjagd (zu einer Konzertversion von „</a:t>
            </a:r>
            <a:r>
              <a:rPr lang="de-DE" dirty="0" err="1" smtClean="0"/>
              <a:t>Üsküdar</a:t>
            </a:r>
            <a:r>
              <a:rPr lang="de-DE" dirty="0" smtClean="0"/>
              <a:t>“ im Violinkonzert von Fazil Say)</a:t>
            </a:r>
          </a:p>
          <a:p>
            <a:pPr marL="342900" indent="-342900">
              <a:lnSpc>
                <a:spcPct val="150000"/>
              </a:lnSpc>
              <a:buFont typeface="+mj-lt"/>
              <a:buAutoNum type="arabicPeriod"/>
            </a:pPr>
            <a:r>
              <a:rPr lang="de-DE" dirty="0" err="1" smtClean="0"/>
              <a:t>Schluß</a:t>
            </a:r>
            <a:r>
              <a:rPr lang="de-DE" dirty="0" smtClean="0"/>
              <a:t>-</a:t>
            </a:r>
            <a:r>
              <a:rPr lang="de-DE" b="1" dirty="0" smtClean="0"/>
              <a:t>Soziogramm </a:t>
            </a:r>
            <a:r>
              <a:rPr lang="de-DE" dirty="0" smtClean="0"/>
              <a:t>am Hof des Sultans</a:t>
            </a:r>
          </a:p>
          <a:p>
            <a:pPr marL="342900" indent="-342900">
              <a:lnSpc>
                <a:spcPct val="150000"/>
              </a:lnSpc>
              <a:buFont typeface="+mj-lt"/>
              <a:buAutoNum type="arabicPeriod"/>
            </a:pPr>
            <a:r>
              <a:rPr lang="de-DE" b="1" dirty="0" smtClean="0"/>
              <a:t>Reflexion</a:t>
            </a:r>
            <a:r>
              <a:rPr lang="de-DE" dirty="0" smtClean="0"/>
              <a:t> zum Violinkonzert und dem originalen Lied</a:t>
            </a: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762000" y="709613"/>
            <a:ext cx="7620000" cy="5438775"/>
          </a:xfrm>
          <a:prstGeom prst="rect">
            <a:avLst/>
          </a:prstGeom>
          <a:noFill/>
          <a:ln w="9525">
            <a:noFill/>
            <a:miter lim="800000"/>
            <a:headEnd/>
            <a:tailEnd/>
          </a:ln>
        </p:spPr>
      </p:pic>
      <p:pic>
        <p:nvPicPr>
          <p:cNvPr id="4" name="HB1Dere-geliyor-dere.wav">
            <a:hlinkClick r:id="" action="ppaction://media"/>
          </p:cNvPr>
          <p:cNvPicPr>
            <a:picLocks noRot="1" noChangeAspect="1"/>
          </p:cNvPicPr>
          <p:nvPr>
            <a:audioFile r:link="rId1"/>
          </p:nvPr>
        </p:nvPicPr>
        <p:blipFill>
          <a:blip r:embed="rId4" cstate="print"/>
          <a:stretch>
            <a:fillRect/>
          </a:stretch>
        </p:blipFill>
        <p:spPr>
          <a:xfrm>
            <a:off x="8604448" y="6021288"/>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32"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dere geliyor TRT.jpg"/>
          <p:cNvPicPr>
            <a:picLocks noChangeAspect="1"/>
          </p:cNvPicPr>
          <p:nvPr/>
        </p:nvPicPr>
        <p:blipFill>
          <a:blip r:embed="rId2" cstate="print"/>
          <a:stretch>
            <a:fillRect/>
          </a:stretch>
        </p:blipFill>
        <p:spPr>
          <a:xfrm>
            <a:off x="329441" y="0"/>
            <a:ext cx="8485118"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B1"/>
          <p:cNvPicPr>
            <a:picLocks noChangeAspect="1" noChangeArrowheads="1"/>
          </p:cNvPicPr>
          <p:nvPr/>
        </p:nvPicPr>
        <p:blipFill>
          <a:blip r:embed="rId3" cstate="print"/>
          <a:srcRect/>
          <a:stretch>
            <a:fillRect/>
          </a:stretch>
        </p:blipFill>
        <p:spPr bwMode="auto">
          <a:xfrm>
            <a:off x="1619672" y="1268760"/>
            <a:ext cx="5753100" cy="944563"/>
          </a:xfrm>
          <a:prstGeom prst="rect">
            <a:avLst/>
          </a:prstGeom>
          <a:noFill/>
          <a:ln w="9525">
            <a:noFill/>
            <a:miter lim="800000"/>
            <a:headEnd/>
            <a:tailEnd/>
          </a:ln>
        </p:spPr>
      </p:pic>
      <p:pic>
        <p:nvPicPr>
          <p:cNvPr id="3" name="Grafik 2" descr="klasse5.jpg"/>
          <p:cNvPicPr>
            <a:picLocks noChangeAspect="1"/>
          </p:cNvPicPr>
          <p:nvPr/>
        </p:nvPicPr>
        <p:blipFill>
          <a:blip r:embed="rId4" cstate="print"/>
          <a:stretch>
            <a:fillRect/>
          </a:stretch>
        </p:blipFill>
        <p:spPr>
          <a:xfrm>
            <a:off x="755576" y="2924944"/>
            <a:ext cx="7620000" cy="3257550"/>
          </a:xfrm>
          <a:prstGeom prst="rect">
            <a:avLst/>
          </a:prstGeom>
        </p:spPr>
      </p:pic>
      <p:pic>
        <p:nvPicPr>
          <p:cNvPr id="5" name="HB2Dere-Rhythmus_Klasse5.mp3">
            <a:hlinkClick r:id="" action="ppaction://media"/>
          </p:cNvPr>
          <p:cNvPicPr>
            <a:picLocks noRot="1" noChangeAspect="1"/>
          </p:cNvPicPr>
          <p:nvPr>
            <a:audioFile r:link="rId1"/>
          </p:nvPr>
        </p:nvPicPr>
        <p:blipFill>
          <a:blip r:embed="rId5" cstate="print"/>
          <a:stretch>
            <a:fillRect/>
          </a:stretch>
        </p:blipFill>
        <p:spPr>
          <a:xfrm>
            <a:off x="8604448" y="6165304"/>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204"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rk ayse.jpg"/>
          <p:cNvPicPr>
            <a:picLocks noChangeAspect="1"/>
          </p:cNvPicPr>
          <p:nvPr/>
        </p:nvPicPr>
        <p:blipFill>
          <a:blip r:embed="rId2" cstate="print"/>
          <a:stretch>
            <a:fillRect/>
          </a:stretch>
        </p:blipFill>
        <p:spPr>
          <a:xfrm>
            <a:off x="251520" y="3140968"/>
            <a:ext cx="1512894" cy="1707288"/>
          </a:xfrm>
          <a:prstGeom prst="rect">
            <a:avLst/>
          </a:prstGeom>
        </p:spPr>
      </p:pic>
      <p:pic>
        <p:nvPicPr>
          <p:cNvPr id="5" name="Grafik 4" descr="rk freundin.jpg"/>
          <p:cNvPicPr>
            <a:picLocks noChangeAspect="1"/>
          </p:cNvPicPr>
          <p:nvPr/>
        </p:nvPicPr>
        <p:blipFill>
          <a:blip r:embed="rId3" cstate="print"/>
          <a:stretch>
            <a:fillRect/>
          </a:stretch>
        </p:blipFill>
        <p:spPr>
          <a:xfrm>
            <a:off x="251520" y="4941168"/>
            <a:ext cx="1554787" cy="1642244"/>
          </a:xfrm>
          <a:prstGeom prst="rect">
            <a:avLst/>
          </a:prstGeom>
        </p:spPr>
      </p:pic>
      <p:pic>
        <p:nvPicPr>
          <p:cNvPr id="6" name="Grafik 5" descr="rk hassan.jpg"/>
          <p:cNvPicPr>
            <a:picLocks noChangeAspect="1"/>
          </p:cNvPicPr>
          <p:nvPr/>
        </p:nvPicPr>
        <p:blipFill>
          <a:blip r:embed="rId4" cstate="print"/>
          <a:stretch>
            <a:fillRect/>
          </a:stretch>
        </p:blipFill>
        <p:spPr>
          <a:xfrm>
            <a:off x="5580112" y="260648"/>
            <a:ext cx="1586806" cy="2287190"/>
          </a:xfrm>
          <a:prstGeom prst="rect">
            <a:avLst/>
          </a:prstGeom>
        </p:spPr>
      </p:pic>
      <p:pic>
        <p:nvPicPr>
          <p:cNvPr id="10" name="Grafik 9" descr="rk mehmet.jpg"/>
          <p:cNvPicPr>
            <a:picLocks noChangeAspect="1"/>
          </p:cNvPicPr>
          <p:nvPr/>
        </p:nvPicPr>
        <p:blipFill>
          <a:blip r:embed="rId5" cstate="print"/>
          <a:stretch>
            <a:fillRect/>
          </a:stretch>
        </p:blipFill>
        <p:spPr>
          <a:xfrm>
            <a:off x="1907704" y="3140968"/>
            <a:ext cx="1656728" cy="1705744"/>
          </a:xfrm>
          <a:prstGeom prst="rect">
            <a:avLst/>
          </a:prstGeom>
        </p:spPr>
      </p:pic>
      <p:pic>
        <p:nvPicPr>
          <p:cNvPr id="11" name="Grafik 10" descr="rk musikerin.jpg"/>
          <p:cNvPicPr>
            <a:picLocks noChangeAspect="1"/>
          </p:cNvPicPr>
          <p:nvPr/>
        </p:nvPicPr>
        <p:blipFill>
          <a:blip r:embed="rId6" cstate="print"/>
          <a:stretch>
            <a:fillRect/>
          </a:stretch>
        </p:blipFill>
        <p:spPr>
          <a:xfrm>
            <a:off x="3851920" y="4365104"/>
            <a:ext cx="1584176" cy="2312307"/>
          </a:xfrm>
          <a:prstGeom prst="rect">
            <a:avLst/>
          </a:prstGeom>
        </p:spPr>
      </p:pic>
      <p:pic>
        <p:nvPicPr>
          <p:cNvPr id="12" name="Grafik 11" descr="rk yussuf.jpg"/>
          <p:cNvPicPr>
            <a:picLocks noChangeAspect="1"/>
          </p:cNvPicPr>
          <p:nvPr/>
        </p:nvPicPr>
        <p:blipFill>
          <a:blip r:embed="rId7" cstate="print"/>
          <a:stretch>
            <a:fillRect/>
          </a:stretch>
        </p:blipFill>
        <p:spPr>
          <a:xfrm>
            <a:off x="7452320" y="2636912"/>
            <a:ext cx="1485900" cy="2070100"/>
          </a:xfrm>
          <a:prstGeom prst="rect">
            <a:avLst/>
          </a:prstGeom>
        </p:spPr>
      </p:pic>
      <p:pic>
        <p:nvPicPr>
          <p:cNvPr id="13" name="Grafik 12" descr="freund.jpg"/>
          <p:cNvPicPr>
            <a:picLocks noChangeAspect="1"/>
          </p:cNvPicPr>
          <p:nvPr/>
        </p:nvPicPr>
        <p:blipFill>
          <a:blip r:embed="rId8" cstate="print"/>
          <a:stretch>
            <a:fillRect/>
          </a:stretch>
        </p:blipFill>
        <p:spPr>
          <a:xfrm>
            <a:off x="5724128" y="2636912"/>
            <a:ext cx="1512168" cy="2016224"/>
          </a:xfrm>
          <a:prstGeom prst="rect">
            <a:avLst/>
          </a:prstGeom>
        </p:spPr>
      </p:pic>
      <p:pic>
        <p:nvPicPr>
          <p:cNvPr id="14" name="Grafik 13" descr="gast weiblich.jpg"/>
          <p:cNvPicPr>
            <a:picLocks noChangeAspect="1"/>
          </p:cNvPicPr>
          <p:nvPr/>
        </p:nvPicPr>
        <p:blipFill>
          <a:blip r:embed="rId9" cstate="print"/>
          <a:stretch>
            <a:fillRect/>
          </a:stretch>
        </p:blipFill>
        <p:spPr>
          <a:xfrm>
            <a:off x="7236296" y="260648"/>
            <a:ext cx="1727200" cy="2298700"/>
          </a:xfrm>
          <a:prstGeom prst="rect">
            <a:avLst/>
          </a:prstGeom>
        </p:spPr>
      </p:pic>
      <p:pic>
        <p:nvPicPr>
          <p:cNvPr id="15" name="Grafik 14" descr="ruderboot.jpg"/>
          <p:cNvPicPr>
            <a:picLocks noChangeAspect="1"/>
          </p:cNvPicPr>
          <p:nvPr/>
        </p:nvPicPr>
        <p:blipFill>
          <a:blip r:embed="rId10" cstate="print"/>
          <a:stretch>
            <a:fillRect/>
          </a:stretch>
        </p:blipFill>
        <p:spPr>
          <a:xfrm>
            <a:off x="2051720" y="4941168"/>
            <a:ext cx="1584176" cy="1697331"/>
          </a:xfrm>
          <a:prstGeom prst="rect">
            <a:avLst/>
          </a:prstGeom>
          <a:ln>
            <a:solidFill>
              <a:schemeClr val="accent5">
                <a:lumMod val="50000"/>
              </a:schemeClr>
            </a:solidFill>
          </a:ln>
        </p:spPr>
      </p:pic>
      <p:pic>
        <p:nvPicPr>
          <p:cNvPr id="16" name="Grafik 15" descr="Sultan Abdulhamid2_1890.jpg"/>
          <p:cNvPicPr>
            <a:picLocks noChangeAspect="1"/>
          </p:cNvPicPr>
          <p:nvPr/>
        </p:nvPicPr>
        <p:blipFill>
          <a:blip r:embed="rId11" cstate="print"/>
          <a:stretch>
            <a:fillRect/>
          </a:stretch>
        </p:blipFill>
        <p:spPr>
          <a:xfrm>
            <a:off x="251520" y="188640"/>
            <a:ext cx="2045954" cy="2880320"/>
          </a:xfrm>
          <a:prstGeom prst="rect">
            <a:avLst/>
          </a:prstGeom>
        </p:spPr>
      </p:pic>
      <p:pic>
        <p:nvPicPr>
          <p:cNvPr id="17" name="Grafik 16" descr="wachen.jpg"/>
          <p:cNvPicPr>
            <a:picLocks noChangeAspect="1"/>
          </p:cNvPicPr>
          <p:nvPr/>
        </p:nvPicPr>
        <p:blipFill>
          <a:blip r:embed="rId12" cstate="print"/>
          <a:stretch>
            <a:fillRect/>
          </a:stretch>
        </p:blipFill>
        <p:spPr>
          <a:xfrm>
            <a:off x="7020272" y="4797152"/>
            <a:ext cx="1872208" cy="1780709"/>
          </a:xfrm>
          <a:prstGeom prst="rect">
            <a:avLst/>
          </a:prstGeom>
          <a:ln>
            <a:solidFill>
              <a:schemeClr val="accent5">
                <a:lumMod val="50000"/>
              </a:schemeClr>
            </a:solidFill>
          </a:ln>
        </p:spPr>
      </p:pic>
      <p:pic>
        <p:nvPicPr>
          <p:cNvPr id="18" name="Grafik 17" descr="rk beci.jpg"/>
          <p:cNvPicPr>
            <a:picLocks noChangeAspect="1"/>
          </p:cNvPicPr>
          <p:nvPr/>
        </p:nvPicPr>
        <p:blipFill>
          <a:blip r:embed="rId13" cstate="print"/>
          <a:stretch>
            <a:fillRect/>
          </a:stretch>
        </p:blipFill>
        <p:spPr>
          <a:xfrm>
            <a:off x="2411760" y="1124744"/>
            <a:ext cx="1701404" cy="1906041"/>
          </a:xfrm>
          <a:prstGeom prst="rect">
            <a:avLst/>
          </a:prstGeom>
        </p:spPr>
      </p:pic>
      <p:sp>
        <p:nvSpPr>
          <p:cNvPr id="19" name="Textfeld 18"/>
          <p:cNvSpPr txBox="1"/>
          <p:nvPr/>
        </p:nvSpPr>
        <p:spPr>
          <a:xfrm>
            <a:off x="2555776" y="260648"/>
            <a:ext cx="1584176" cy="461665"/>
          </a:xfrm>
          <a:prstGeom prst="rect">
            <a:avLst/>
          </a:prstGeom>
          <a:noFill/>
        </p:spPr>
        <p:txBody>
          <a:bodyPr wrap="square" rtlCol="0">
            <a:spAutoFit/>
          </a:bodyPr>
          <a:lstStyle/>
          <a:p>
            <a:r>
              <a:rPr lang="de-DE" sz="2400" b="1" dirty="0" smtClean="0"/>
              <a:t>Die Rollen</a:t>
            </a:r>
            <a:endParaRPr lang="de-DE"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83568" y="548680"/>
            <a:ext cx="7344816" cy="1754326"/>
          </a:xfrm>
          <a:prstGeom prst="rect">
            <a:avLst/>
          </a:prstGeom>
          <a:noFill/>
          <a:ln>
            <a:solidFill>
              <a:schemeClr val="tx1">
                <a:lumMod val="65000"/>
                <a:lumOff val="35000"/>
              </a:schemeClr>
            </a:solidFill>
          </a:ln>
        </p:spPr>
        <p:txBody>
          <a:bodyPr wrap="square" rtlCol="0">
            <a:spAutoFit/>
          </a:bodyPr>
          <a:lstStyle/>
          <a:p>
            <a:r>
              <a:rPr lang="de-DE" b="1" dirty="0" smtClean="0"/>
              <a:t>Szene 1</a:t>
            </a:r>
          </a:p>
          <a:p>
            <a:endParaRPr lang="de-DE" dirty="0"/>
          </a:p>
          <a:p>
            <a:r>
              <a:rPr lang="de-DE" dirty="0" smtClean="0"/>
              <a:t>Improvisiert </a:t>
            </a:r>
            <a:r>
              <a:rPr lang="de-DE" dirty="0"/>
              <a:t>eine Szene, bei der der beliebte Hochzeitstanz </a:t>
            </a:r>
            <a:r>
              <a:rPr lang="de-DE" dirty="0" smtClean="0"/>
              <a:t>„</a:t>
            </a:r>
            <a:r>
              <a:rPr lang="de-DE" dirty="0" err="1" smtClean="0"/>
              <a:t>dere</a:t>
            </a:r>
            <a:r>
              <a:rPr lang="de-DE" dirty="0" smtClean="0"/>
              <a:t> </a:t>
            </a:r>
            <a:r>
              <a:rPr lang="de-DE" dirty="0" err="1"/>
              <a:t>geliyor</a:t>
            </a:r>
            <a:r>
              <a:rPr lang="de-DE" dirty="0"/>
              <a:t> </a:t>
            </a:r>
            <a:r>
              <a:rPr lang="de-DE" dirty="0" err="1" smtClean="0"/>
              <a:t>dere</a:t>
            </a:r>
            <a:r>
              <a:rPr lang="de-DE" dirty="0" smtClean="0"/>
              <a:t>“  </a:t>
            </a:r>
            <a:r>
              <a:rPr lang="de-DE" dirty="0"/>
              <a:t>getanzt wird und Ahmet die Ayse </a:t>
            </a:r>
            <a:r>
              <a:rPr lang="de-DE" dirty="0" smtClean="0"/>
              <a:t>„entführt“! </a:t>
            </a:r>
            <a:endParaRPr lang="de-DE" dirty="0" smtClean="0"/>
          </a:p>
          <a:p>
            <a:endParaRPr lang="de-DE" dirty="0"/>
          </a:p>
          <a:p>
            <a:r>
              <a:rPr lang="de-DE" dirty="0" smtClean="0"/>
              <a:t>Dauer der Szene = Dauer des Musikstücks „</a:t>
            </a:r>
            <a:r>
              <a:rPr lang="de-DE" dirty="0" err="1" smtClean="0"/>
              <a:t>dere</a:t>
            </a:r>
            <a:r>
              <a:rPr lang="de-DE" dirty="0" smtClean="0"/>
              <a:t> </a:t>
            </a:r>
            <a:r>
              <a:rPr lang="de-DE" dirty="0" err="1" smtClean="0"/>
              <a:t>geliyor</a:t>
            </a:r>
            <a:r>
              <a:rPr lang="de-DE" dirty="0" smtClean="0"/>
              <a:t> </a:t>
            </a:r>
            <a:r>
              <a:rPr lang="de-DE" dirty="0" err="1" smtClean="0"/>
              <a:t>dere</a:t>
            </a:r>
            <a:r>
              <a:rPr lang="de-DE" dirty="0" smtClean="0"/>
              <a:t>“</a:t>
            </a:r>
            <a:endParaRPr lang="de-DE" dirty="0"/>
          </a:p>
        </p:txBody>
      </p:sp>
      <p:pic>
        <p:nvPicPr>
          <p:cNvPr id="2050" name="Picture 2"/>
          <p:cNvPicPr>
            <a:picLocks noChangeAspect="1" noChangeArrowheads="1"/>
          </p:cNvPicPr>
          <p:nvPr/>
        </p:nvPicPr>
        <p:blipFill>
          <a:blip r:embed="rId2" cstate="print"/>
          <a:srcRect/>
          <a:stretch>
            <a:fillRect/>
          </a:stretch>
        </p:blipFill>
        <p:spPr bwMode="auto">
          <a:xfrm>
            <a:off x="1979712" y="2780928"/>
            <a:ext cx="5322168" cy="37986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71600" y="548680"/>
            <a:ext cx="2448272" cy="523220"/>
          </a:xfrm>
          <a:prstGeom prst="rect">
            <a:avLst/>
          </a:prstGeom>
          <a:noFill/>
          <a:ln w="38100">
            <a:solidFill>
              <a:schemeClr val="accent2">
                <a:lumMod val="60000"/>
                <a:lumOff val="40000"/>
              </a:schemeClr>
            </a:solidFill>
          </a:ln>
        </p:spPr>
        <p:txBody>
          <a:bodyPr wrap="square" rtlCol="0">
            <a:spAutoFit/>
          </a:bodyPr>
          <a:lstStyle/>
          <a:p>
            <a:pPr algn="ctr"/>
            <a:r>
              <a:rPr lang="de-DE" dirty="0" smtClean="0"/>
              <a:t>Schüler/innen</a:t>
            </a:r>
            <a:endParaRPr lang="de-DE" dirty="0"/>
          </a:p>
        </p:txBody>
      </p:sp>
      <p:sp>
        <p:nvSpPr>
          <p:cNvPr id="3" name="Textfeld 2"/>
          <p:cNvSpPr txBox="1"/>
          <p:nvPr/>
        </p:nvSpPr>
        <p:spPr>
          <a:xfrm>
            <a:off x="5076056" y="1844824"/>
            <a:ext cx="3168352" cy="369332"/>
          </a:xfrm>
          <a:prstGeom prst="rect">
            <a:avLst/>
          </a:prstGeom>
          <a:noFill/>
          <a:ln>
            <a:solidFill>
              <a:schemeClr val="accent2"/>
            </a:solidFill>
          </a:ln>
        </p:spPr>
        <p:txBody>
          <a:bodyPr wrap="square" rtlCol="0">
            <a:spAutoFit/>
          </a:bodyPr>
          <a:lstStyle/>
          <a:p>
            <a:pPr algn="ctr"/>
            <a:r>
              <a:rPr lang="de-DE" dirty="0" smtClean="0">
                <a:latin typeface="Arial" pitchFamily="34" charset="0"/>
                <a:cs typeface="Arial" pitchFamily="34" charset="0"/>
              </a:rPr>
              <a:t>Tanzen bei Hochzeiten</a:t>
            </a:r>
            <a:endParaRPr lang="de-DE" dirty="0">
              <a:latin typeface="Arial" pitchFamily="34" charset="0"/>
              <a:cs typeface="Arial" pitchFamily="34" charset="0"/>
            </a:endParaRPr>
          </a:p>
        </p:txBody>
      </p:sp>
      <p:sp>
        <p:nvSpPr>
          <p:cNvPr id="4" name="Textfeld 3"/>
          <p:cNvSpPr txBox="1"/>
          <p:nvPr/>
        </p:nvSpPr>
        <p:spPr>
          <a:xfrm>
            <a:off x="5076056" y="3356992"/>
            <a:ext cx="3168352" cy="646331"/>
          </a:xfrm>
          <a:prstGeom prst="rect">
            <a:avLst/>
          </a:prstGeom>
          <a:noFill/>
          <a:ln>
            <a:solidFill>
              <a:schemeClr val="accent2"/>
            </a:solidFill>
          </a:ln>
        </p:spPr>
        <p:txBody>
          <a:bodyPr wrap="square" rtlCol="0">
            <a:spAutoFit/>
          </a:bodyPr>
          <a:lstStyle/>
          <a:p>
            <a:pPr algn="ctr"/>
            <a:r>
              <a:rPr lang="de-DE" dirty="0" smtClean="0">
                <a:latin typeface="Arial" pitchFamily="34" charset="0"/>
                <a:cs typeface="Arial" pitchFamily="34" charset="0"/>
              </a:rPr>
              <a:t>Aneignung im (digitalen) Tanz</a:t>
            </a:r>
            <a:endParaRPr lang="de-DE" dirty="0">
              <a:latin typeface="Arial" pitchFamily="34" charset="0"/>
              <a:cs typeface="Arial" pitchFamily="34" charset="0"/>
            </a:endParaRPr>
          </a:p>
        </p:txBody>
      </p:sp>
      <p:sp>
        <p:nvSpPr>
          <p:cNvPr id="5" name="Textfeld 4"/>
          <p:cNvSpPr txBox="1"/>
          <p:nvPr/>
        </p:nvSpPr>
        <p:spPr>
          <a:xfrm>
            <a:off x="5076056" y="548680"/>
            <a:ext cx="3168352" cy="369332"/>
          </a:xfrm>
          <a:prstGeom prst="rect">
            <a:avLst/>
          </a:prstGeom>
          <a:noFill/>
          <a:ln w="38100">
            <a:solidFill>
              <a:schemeClr val="accent2">
                <a:lumMod val="60000"/>
                <a:lumOff val="40000"/>
              </a:schemeClr>
            </a:solidFill>
          </a:ln>
        </p:spPr>
        <p:txBody>
          <a:bodyPr wrap="square" rtlCol="0">
            <a:spAutoFit/>
          </a:bodyPr>
          <a:lstStyle/>
          <a:p>
            <a:pPr algn="ctr"/>
            <a:r>
              <a:rPr lang="de-DE" dirty="0" smtClean="0">
                <a:latin typeface="Arial" pitchFamily="34" charset="0"/>
                <a:cs typeface="Arial" pitchFamily="34" charset="0"/>
              </a:rPr>
              <a:t>Hofgesellschaft</a:t>
            </a:r>
            <a:endParaRPr lang="de-DE" dirty="0">
              <a:latin typeface="Arial" pitchFamily="34" charset="0"/>
              <a:cs typeface="Arial" pitchFamily="34" charset="0"/>
            </a:endParaRPr>
          </a:p>
        </p:txBody>
      </p:sp>
      <p:sp>
        <p:nvSpPr>
          <p:cNvPr id="6" name="Textfeld 5"/>
          <p:cNvSpPr txBox="1"/>
          <p:nvPr/>
        </p:nvSpPr>
        <p:spPr>
          <a:xfrm>
            <a:off x="1354335" y="1844824"/>
            <a:ext cx="1665008" cy="369332"/>
          </a:xfrm>
          <a:prstGeom prst="rect">
            <a:avLst/>
          </a:prstGeom>
          <a:noFill/>
          <a:ln>
            <a:solidFill>
              <a:schemeClr val="accent2"/>
            </a:solidFill>
          </a:ln>
        </p:spPr>
        <p:txBody>
          <a:bodyPr wrap="none" rtlCol="0">
            <a:spAutoFit/>
          </a:bodyPr>
          <a:lstStyle/>
          <a:p>
            <a:pPr algn="ctr"/>
            <a:r>
              <a:rPr lang="de-DE" dirty="0" smtClean="0"/>
              <a:t>szenisches Spiel</a:t>
            </a:r>
            <a:endParaRPr lang="de-DE" dirty="0"/>
          </a:p>
        </p:txBody>
      </p:sp>
      <p:sp>
        <p:nvSpPr>
          <p:cNvPr id="8" name="Textfeld 7"/>
          <p:cNvSpPr txBox="1"/>
          <p:nvPr/>
        </p:nvSpPr>
        <p:spPr>
          <a:xfrm>
            <a:off x="971600" y="3429000"/>
            <a:ext cx="2349511" cy="646331"/>
          </a:xfrm>
          <a:prstGeom prst="rect">
            <a:avLst/>
          </a:prstGeom>
          <a:noFill/>
          <a:ln>
            <a:solidFill>
              <a:schemeClr val="accent2"/>
            </a:solidFill>
          </a:ln>
        </p:spPr>
        <p:txBody>
          <a:bodyPr wrap="square" rtlCol="0">
            <a:spAutoFit/>
          </a:bodyPr>
          <a:lstStyle/>
          <a:p>
            <a:pPr algn="ctr"/>
            <a:r>
              <a:rPr lang="de-DE" dirty="0" smtClean="0"/>
              <a:t>analoges Tanzen =</a:t>
            </a:r>
          </a:p>
          <a:p>
            <a:pPr algn="ctr"/>
            <a:r>
              <a:rPr lang="de-DE" dirty="0" smtClean="0"/>
              <a:t>Gestus des Tanzens</a:t>
            </a:r>
            <a:endParaRPr lang="de-DE" dirty="0"/>
          </a:p>
        </p:txBody>
      </p:sp>
      <p:sp>
        <p:nvSpPr>
          <p:cNvPr id="17" name="Pfeil nach unten 16"/>
          <p:cNvSpPr/>
          <p:nvPr/>
        </p:nvSpPr>
        <p:spPr bwMode="auto">
          <a:xfrm>
            <a:off x="6372200" y="2564904"/>
            <a:ext cx="576064" cy="490776"/>
          </a:xfrm>
          <a:prstGeom prst="downArrow">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18" name="Pfeil nach unten 17"/>
          <p:cNvSpPr/>
          <p:nvPr/>
        </p:nvSpPr>
        <p:spPr bwMode="auto">
          <a:xfrm rot="10800000">
            <a:off x="1868240" y="2875650"/>
            <a:ext cx="366960" cy="458629"/>
          </a:xfrm>
          <a:prstGeom prst="downArrow">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19" name="Pfeil nach unten 18"/>
          <p:cNvSpPr/>
          <p:nvPr/>
        </p:nvSpPr>
        <p:spPr bwMode="auto">
          <a:xfrm rot="16200000">
            <a:off x="3881321" y="3489645"/>
            <a:ext cx="540061" cy="490776"/>
          </a:xfrm>
          <a:prstGeom prst="downArrow">
            <a:avLst/>
          </a:prstGeom>
          <a:solidFill>
            <a:schemeClr val="bg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b="1" i="0" u="none" strike="noStrike" cap="none" normalizeH="0" baseline="0" smtClean="0">
              <a:ln>
                <a:noFill/>
              </a:ln>
              <a:solidFill>
                <a:schemeClr val="tx1"/>
              </a:solidFill>
              <a:effectLst/>
              <a:latin typeface="Arial" pitchFamily="34" charset="0"/>
              <a:cs typeface="Arial" pitchFamily="34" charset="0"/>
            </a:endParaRPr>
          </a:p>
        </p:txBody>
      </p:sp>
      <p:sp>
        <p:nvSpPr>
          <p:cNvPr id="20" name="Textfeld 19"/>
          <p:cNvSpPr txBox="1"/>
          <p:nvPr/>
        </p:nvSpPr>
        <p:spPr>
          <a:xfrm>
            <a:off x="971600" y="4725144"/>
            <a:ext cx="7704856" cy="1200329"/>
          </a:xfrm>
          <a:prstGeom prst="rect">
            <a:avLst/>
          </a:prstGeom>
          <a:noFill/>
        </p:spPr>
        <p:txBody>
          <a:bodyPr wrap="square" rtlCol="0">
            <a:spAutoFit/>
          </a:bodyPr>
          <a:lstStyle/>
          <a:p>
            <a:pPr algn="just"/>
            <a:r>
              <a:rPr lang="de-DE" b="0" dirty="0" smtClean="0">
                <a:latin typeface="Arial" pitchFamily="34" charset="0"/>
                <a:cs typeface="Arial" pitchFamily="34" charset="0"/>
              </a:rPr>
              <a:t>Die Schüler/innen spielen </a:t>
            </a:r>
            <a:r>
              <a:rPr lang="de-DE" dirty="0" smtClean="0">
                <a:latin typeface="Arial" pitchFamily="34" charset="0"/>
                <a:cs typeface="Arial" pitchFamily="34" charset="0"/>
              </a:rPr>
              <a:t>den kulturellen Hintergrund des Tanzes (die „Verwendungssituation“) in Rollen: </a:t>
            </a:r>
            <a:endParaRPr lang="de-DE" dirty="0" smtClean="0">
              <a:latin typeface="Arial" pitchFamily="34" charset="0"/>
              <a:cs typeface="Arial" pitchFamily="34" charset="0"/>
            </a:endParaRPr>
          </a:p>
          <a:p>
            <a:pPr algn="just"/>
            <a:r>
              <a:rPr lang="de-DE" dirty="0" smtClean="0">
                <a:latin typeface="Arial" pitchFamily="34" charset="0"/>
                <a:cs typeface="Arial" pitchFamily="34" charset="0"/>
              </a:rPr>
              <a:t>„</a:t>
            </a:r>
            <a:r>
              <a:rPr lang="de-DE" dirty="0" smtClean="0">
                <a:latin typeface="Arial" pitchFamily="34" charset="0"/>
                <a:cs typeface="Arial" pitchFamily="34" charset="0"/>
              </a:rPr>
              <a:t>gestisches Tanzen“ = Aneignung der Musik als Kultur mit dem Körper. </a:t>
            </a:r>
            <a:endParaRPr lang="de-DE" dirty="0" smtClean="0">
              <a:latin typeface="Arial" pitchFamily="34" charset="0"/>
              <a:cs typeface="Arial" pitchFamily="34" charset="0"/>
            </a:endParaRPr>
          </a:p>
          <a:p>
            <a:pPr algn="just"/>
            <a:r>
              <a:rPr lang="de-DE" dirty="0" smtClean="0">
                <a:latin typeface="Arial" pitchFamily="34" charset="0"/>
                <a:cs typeface="Arial" pitchFamily="34" charset="0"/>
              </a:rPr>
              <a:t>Die </a:t>
            </a:r>
            <a:r>
              <a:rPr lang="de-DE" dirty="0" smtClean="0">
                <a:latin typeface="Arial" pitchFamily="34" charset="0"/>
                <a:cs typeface="Arial" pitchFamily="34" charset="0"/>
              </a:rPr>
              <a:t>Tanzschritte („digitales Tanzen“) spielen keine Rolle.</a:t>
            </a:r>
          </a:p>
        </p:txBody>
      </p:sp>
      <p:cxnSp>
        <p:nvCxnSpPr>
          <p:cNvPr id="22" name="Gerade Verbindung 21"/>
          <p:cNvCxnSpPr>
            <a:stCxn id="2" idx="2"/>
            <a:endCxn id="6" idx="0"/>
          </p:cNvCxnSpPr>
          <p:nvPr/>
        </p:nvCxnSpPr>
        <p:spPr bwMode="auto">
          <a:xfrm flipH="1">
            <a:off x="2186839" y="1071900"/>
            <a:ext cx="8897" cy="772924"/>
          </a:xfrm>
          <a:prstGeom prst="line">
            <a:avLst/>
          </a:prstGeom>
          <a:noFill/>
          <a:ln w="57150" cap="flat" cmpd="sng" algn="ctr">
            <a:solidFill>
              <a:schemeClr val="accent2">
                <a:lumMod val="60000"/>
                <a:lumOff val="40000"/>
              </a:schemeClr>
            </a:solidFill>
            <a:prstDash val="sysDash"/>
            <a:round/>
            <a:headEnd type="none" w="med" len="med"/>
            <a:tailEnd type="none" w="med" len="med"/>
          </a:ln>
          <a:effectLst/>
        </p:spPr>
      </p:cxnSp>
      <p:cxnSp>
        <p:nvCxnSpPr>
          <p:cNvPr id="30" name="Gerade Verbindung 29"/>
          <p:cNvCxnSpPr>
            <a:endCxn id="3" idx="0"/>
          </p:cNvCxnSpPr>
          <p:nvPr/>
        </p:nvCxnSpPr>
        <p:spPr bwMode="auto">
          <a:xfrm flipH="1">
            <a:off x="6660232" y="1052736"/>
            <a:ext cx="8900" cy="792088"/>
          </a:xfrm>
          <a:prstGeom prst="line">
            <a:avLst/>
          </a:prstGeom>
          <a:noFill/>
          <a:ln w="57150" cap="flat" cmpd="sng" algn="ctr">
            <a:solidFill>
              <a:schemeClr val="accent2">
                <a:lumMod val="60000"/>
                <a:lumOff val="40000"/>
              </a:schemeClr>
            </a:solidFill>
            <a:prstDash val="sysDash"/>
            <a:round/>
            <a:headEnd type="none" w="med" len="med"/>
            <a:tailEnd type="none" w="med" len="med"/>
          </a:ln>
          <a:effectLst/>
        </p:spPr>
      </p:cxn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11560" y="404664"/>
            <a:ext cx="7488832" cy="5970865"/>
          </a:xfrm>
          <a:prstGeom prst="rect">
            <a:avLst/>
          </a:prstGeom>
          <a:noFill/>
        </p:spPr>
        <p:txBody>
          <a:bodyPr wrap="square" rtlCol="0">
            <a:spAutoFit/>
          </a:bodyPr>
          <a:lstStyle/>
          <a:p>
            <a:r>
              <a:rPr lang="de-DE" b="1" dirty="0" smtClean="0"/>
              <a:t>Szene 2</a:t>
            </a:r>
          </a:p>
          <a:p>
            <a:endParaRPr lang="de-DE" dirty="0" smtClean="0"/>
          </a:p>
          <a:p>
            <a:pPr marL="358775" indent="-358775"/>
            <a:r>
              <a:rPr lang="de-DE" dirty="0" smtClean="0"/>
              <a:t>Hört </a:t>
            </a:r>
            <a:r>
              <a:rPr lang="de-DE" dirty="0"/>
              <a:t>Euch das Musikstück </a:t>
            </a:r>
            <a:r>
              <a:rPr lang="de-DE" dirty="0" smtClean="0"/>
              <a:t>(Fazil </a:t>
            </a:r>
            <a:r>
              <a:rPr lang="de-DE" dirty="0" err="1"/>
              <a:t>Say's</a:t>
            </a:r>
            <a:r>
              <a:rPr lang="de-DE" dirty="0"/>
              <a:t> </a:t>
            </a:r>
            <a:r>
              <a:rPr lang="de-DE" i="1" dirty="0"/>
              <a:t>Violinkonzert</a:t>
            </a:r>
            <a:r>
              <a:rPr lang="de-DE" dirty="0"/>
              <a:t>, 3. Satz "</a:t>
            </a:r>
            <a:r>
              <a:rPr lang="de-DE" dirty="0" err="1"/>
              <a:t>Üsküdar</a:t>
            </a:r>
            <a:r>
              <a:rPr lang="de-DE" dirty="0"/>
              <a:t>"). </a:t>
            </a:r>
            <a:endParaRPr lang="de-DE" dirty="0" smtClean="0"/>
          </a:p>
          <a:p>
            <a:pPr marL="358775"/>
            <a:endParaRPr lang="de-DE" sz="1400" b="1" dirty="0" smtClean="0"/>
          </a:p>
          <a:p>
            <a:pPr marL="358775"/>
            <a:r>
              <a:rPr lang="de-DE" sz="1400" b="1" dirty="0" smtClean="0"/>
              <a:t>Das </a:t>
            </a:r>
            <a:r>
              <a:rPr lang="de-DE" sz="1400" b="1" dirty="0"/>
              <a:t>Musikstück hat folgende Abschnitte: </a:t>
            </a:r>
          </a:p>
          <a:p>
            <a:pPr marL="358775"/>
            <a:r>
              <a:rPr lang="de-DE" sz="1400" b="1" dirty="0"/>
              <a:t>0:00 sehr ruhig, Liedmelodie</a:t>
            </a:r>
            <a:br>
              <a:rPr lang="de-DE" sz="1400" b="1" dirty="0"/>
            </a:br>
            <a:r>
              <a:rPr lang="de-DE" sz="1400" b="1" dirty="0"/>
              <a:t>1:26 Unruhe kommt auf</a:t>
            </a:r>
            <a:br>
              <a:rPr lang="de-DE" sz="1400" b="1" dirty="0"/>
            </a:br>
            <a:r>
              <a:rPr lang="de-DE" sz="1400" b="1" dirty="0"/>
              <a:t>2:42 Hektik</a:t>
            </a:r>
            <a:br>
              <a:rPr lang="de-DE" sz="1400" b="1" dirty="0"/>
            </a:br>
            <a:r>
              <a:rPr lang="de-DE" sz="1400" b="1" dirty="0"/>
              <a:t>3:14 Hektik löst sich auf</a:t>
            </a:r>
            <a:br>
              <a:rPr lang="de-DE" sz="1400" b="1" dirty="0"/>
            </a:br>
            <a:r>
              <a:rPr lang="de-DE" sz="1400" b="1" dirty="0"/>
              <a:t>3:23 ruhig, Anklänge an das </a:t>
            </a:r>
            <a:r>
              <a:rPr lang="de-DE" sz="1400" b="1" dirty="0" smtClean="0"/>
              <a:t>Lied</a:t>
            </a:r>
          </a:p>
          <a:p>
            <a:pPr marL="358775"/>
            <a:endParaRPr lang="de-DE" sz="1400" b="1" dirty="0"/>
          </a:p>
          <a:p>
            <a:r>
              <a:rPr lang="de-DE" dirty="0"/>
              <a:t>Modelliert Standbilder für jeden dieser Abschnitte</a:t>
            </a:r>
            <a:r>
              <a:rPr lang="de-DE" dirty="0" smtClean="0"/>
              <a:t>:</a:t>
            </a:r>
          </a:p>
          <a:p>
            <a:endParaRPr lang="de-DE" dirty="0"/>
          </a:p>
          <a:p>
            <a:pPr marL="538163" indent="-538163"/>
            <a:r>
              <a:rPr lang="de-DE" dirty="0"/>
              <a:t>0:00 Ahmet und Aisha sind zunächst unbemerkt aus dem Sultans-Palast geflohen und befinden sich überglücklich am Ufer des Bosporus. Sie besteigen das Boot eines ihnen bekannten Bootsmannes.</a:t>
            </a:r>
          </a:p>
          <a:p>
            <a:pPr marL="538163" indent="-538163"/>
            <a:r>
              <a:rPr lang="de-DE" dirty="0"/>
              <a:t>1:26 Die Palastwachen erscheinen im Hintergrund. Angst kommt auf.</a:t>
            </a:r>
          </a:p>
          <a:p>
            <a:pPr marL="538163" indent="-538163"/>
            <a:r>
              <a:rPr lang="de-DE" dirty="0"/>
              <a:t>2:42 Verfolgungsjagd. Starker Regen und Nebel setzen ein. Aisha verschwindet unter dem Mantel von Ahmet.</a:t>
            </a:r>
          </a:p>
          <a:p>
            <a:pPr marL="538163" indent="-538163"/>
            <a:r>
              <a:rPr lang="de-DE" dirty="0"/>
              <a:t>3:14 Die Wachen verlieren das flüchtige Boot aus den Augen und geben die Verfolgung auf.</a:t>
            </a:r>
          </a:p>
          <a:p>
            <a:pPr marL="538163" indent="-538163"/>
            <a:r>
              <a:rPr lang="de-DE" dirty="0"/>
              <a:t>3:23 Aisha und Ahmet kommen in </a:t>
            </a:r>
            <a:r>
              <a:rPr lang="de-DE" dirty="0" err="1"/>
              <a:t>Üsküdar</a:t>
            </a:r>
            <a:r>
              <a:rPr lang="de-DE" dirty="0"/>
              <a:t> an.</a:t>
            </a:r>
          </a:p>
          <a:p>
            <a:endParaRPr lang="de-D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971600" y="332656"/>
            <a:ext cx="3953198" cy="369332"/>
          </a:xfrm>
          <a:prstGeom prst="rect">
            <a:avLst/>
          </a:prstGeom>
        </p:spPr>
        <p:txBody>
          <a:bodyPr wrap="none">
            <a:spAutoFit/>
          </a:bodyPr>
          <a:lstStyle/>
          <a:p>
            <a:r>
              <a:rPr lang="de-DE" b="1" i="1" dirty="0" smtClean="0"/>
              <a:t>Szenisches Spiel nach Regieanweisung</a:t>
            </a:r>
          </a:p>
        </p:txBody>
      </p:sp>
      <p:pic>
        <p:nvPicPr>
          <p:cNvPr id="3" name="verfolgungsjagd.wmv">
            <a:hlinkClick r:id="" action="ppaction://media"/>
          </p:cNvPr>
          <p:cNvPicPr>
            <a:picLocks noRot="1" noChangeAspect="1"/>
          </p:cNvPicPr>
          <p:nvPr>
            <a:videoFile r:link="rId1"/>
          </p:nvPr>
        </p:nvPicPr>
        <p:blipFill>
          <a:blip r:embed="rId3" cstate="print"/>
          <a:stretch>
            <a:fillRect/>
          </a:stretch>
        </p:blipFill>
        <p:spPr>
          <a:xfrm>
            <a:off x="1187624" y="908720"/>
            <a:ext cx="6858000" cy="548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rk freundin.jpg"/>
          <p:cNvPicPr>
            <a:picLocks noChangeAspect="1"/>
          </p:cNvPicPr>
          <p:nvPr/>
        </p:nvPicPr>
        <p:blipFill>
          <a:blip r:embed="rId2" cstate="print"/>
          <a:stretch>
            <a:fillRect/>
          </a:stretch>
        </p:blipFill>
        <p:spPr>
          <a:xfrm>
            <a:off x="7991872" y="5641065"/>
            <a:ext cx="1152128" cy="1216935"/>
          </a:xfrm>
          <a:prstGeom prst="rect">
            <a:avLst/>
          </a:prstGeom>
        </p:spPr>
      </p:pic>
      <p:pic>
        <p:nvPicPr>
          <p:cNvPr id="11" name="Grafik 10" descr="rk musikerin.jpg"/>
          <p:cNvPicPr>
            <a:picLocks noChangeAspect="1"/>
          </p:cNvPicPr>
          <p:nvPr/>
        </p:nvPicPr>
        <p:blipFill>
          <a:blip r:embed="rId3" cstate="print"/>
          <a:stretch>
            <a:fillRect/>
          </a:stretch>
        </p:blipFill>
        <p:spPr>
          <a:xfrm>
            <a:off x="6444208" y="4221088"/>
            <a:ext cx="1584176" cy="2312307"/>
          </a:xfrm>
          <a:prstGeom prst="rect">
            <a:avLst/>
          </a:prstGeom>
        </p:spPr>
      </p:pic>
      <p:pic>
        <p:nvPicPr>
          <p:cNvPr id="12" name="Grafik 11" descr="rk yussuf.jpg"/>
          <p:cNvPicPr>
            <a:picLocks noChangeAspect="1"/>
          </p:cNvPicPr>
          <p:nvPr/>
        </p:nvPicPr>
        <p:blipFill>
          <a:blip r:embed="rId4" cstate="print"/>
          <a:stretch>
            <a:fillRect/>
          </a:stretch>
        </p:blipFill>
        <p:spPr>
          <a:xfrm>
            <a:off x="1187624" y="476672"/>
            <a:ext cx="1224136" cy="1705420"/>
          </a:xfrm>
          <a:prstGeom prst="rect">
            <a:avLst/>
          </a:prstGeom>
        </p:spPr>
      </p:pic>
      <p:pic>
        <p:nvPicPr>
          <p:cNvPr id="13" name="Grafik 12" descr="freund.jpg"/>
          <p:cNvPicPr>
            <a:picLocks noChangeAspect="1"/>
          </p:cNvPicPr>
          <p:nvPr/>
        </p:nvPicPr>
        <p:blipFill>
          <a:blip r:embed="rId5" cstate="print"/>
          <a:stretch>
            <a:fillRect/>
          </a:stretch>
        </p:blipFill>
        <p:spPr>
          <a:xfrm>
            <a:off x="0" y="0"/>
            <a:ext cx="1187624" cy="1583499"/>
          </a:xfrm>
          <a:prstGeom prst="rect">
            <a:avLst/>
          </a:prstGeom>
        </p:spPr>
      </p:pic>
      <p:pic>
        <p:nvPicPr>
          <p:cNvPr id="14" name="Grafik 13" descr="gast weiblich.jpg"/>
          <p:cNvPicPr>
            <a:picLocks noChangeAspect="1"/>
          </p:cNvPicPr>
          <p:nvPr/>
        </p:nvPicPr>
        <p:blipFill>
          <a:blip r:embed="rId6" cstate="print"/>
          <a:stretch>
            <a:fillRect/>
          </a:stretch>
        </p:blipFill>
        <p:spPr>
          <a:xfrm>
            <a:off x="251520" y="2276872"/>
            <a:ext cx="1348462" cy="1794644"/>
          </a:xfrm>
          <a:prstGeom prst="rect">
            <a:avLst/>
          </a:prstGeom>
        </p:spPr>
      </p:pic>
      <p:pic>
        <p:nvPicPr>
          <p:cNvPr id="18" name="Grafik 17" descr="rk beci.jpg"/>
          <p:cNvPicPr>
            <a:picLocks noChangeAspect="1"/>
          </p:cNvPicPr>
          <p:nvPr/>
        </p:nvPicPr>
        <p:blipFill>
          <a:blip r:embed="rId7" cstate="print"/>
          <a:stretch>
            <a:fillRect/>
          </a:stretch>
        </p:blipFill>
        <p:spPr>
          <a:xfrm>
            <a:off x="6228184" y="1700808"/>
            <a:ext cx="1701404" cy="1906041"/>
          </a:xfrm>
          <a:prstGeom prst="rect">
            <a:avLst/>
          </a:prstGeom>
        </p:spPr>
      </p:pic>
      <p:sp>
        <p:nvSpPr>
          <p:cNvPr id="19" name="Textfeld 18"/>
          <p:cNvSpPr txBox="1"/>
          <p:nvPr/>
        </p:nvSpPr>
        <p:spPr>
          <a:xfrm>
            <a:off x="3779912" y="548680"/>
            <a:ext cx="1944216" cy="461665"/>
          </a:xfrm>
          <a:prstGeom prst="rect">
            <a:avLst/>
          </a:prstGeom>
          <a:noFill/>
        </p:spPr>
        <p:txBody>
          <a:bodyPr wrap="square" rtlCol="0">
            <a:spAutoFit/>
          </a:bodyPr>
          <a:lstStyle/>
          <a:p>
            <a:r>
              <a:rPr lang="de-DE" sz="2400" b="1" dirty="0" smtClean="0"/>
              <a:t>Soziogramm</a:t>
            </a:r>
            <a:endParaRPr lang="de-DE" sz="2400" b="1" dirty="0"/>
          </a:p>
        </p:txBody>
      </p:sp>
      <p:pic>
        <p:nvPicPr>
          <p:cNvPr id="20" name="Grafik 19" descr="Sultan Abdulhamid2_1890.jpg"/>
          <p:cNvPicPr>
            <a:picLocks noChangeAspect="1"/>
          </p:cNvPicPr>
          <p:nvPr/>
        </p:nvPicPr>
        <p:blipFill>
          <a:blip r:embed="rId8" cstate="print"/>
          <a:stretch>
            <a:fillRect/>
          </a:stretch>
        </p:blipFill>
        <p:spPr>
          <a:xfrm>
            <a:off x="3563888" y="1986028"/>
            <a:ext cx="2016224" cy="2838466"/>
          </a:xfrm>
          <a:prstGeom prst="rect">
            <a:avLst/>
          </a:prstGeom>
        </p:spPr>
      </p:pic>
      <p:pic>
        <p:nvPicPr>
          <p:cNvPr id="21" name="Grafik 20" descr="wachen.jpg"/>
          <p:cNvPicPr>
            <a:picLocks noChangeAspect="1"/>
          </p:cNvPicPr>
          <p:nvPr/>
        </p:nvPicPr>
        <p:blipFill>
          <a:blip r:embed="rId9" cstate="print"/>
          <a:stretch>
            <a:fillRect/>
          </a:stretch>
        </p:blipFill>
        <p:spPr>
          <a:xfrm>
            <a:off x="2627784" y="4797152"/>
            <a:ext cx="1872208" cy="1780709"/>
          </a:xfrm>
          <a:prstGeom prst="rect">
            <a:avLst/>
          </a:prstGeom>
          <a:ln>
            <a:solidFill>
              <a:schemeClr val="accent5">
                <a:lumMod val="50000"/>
              </a:schemeClr>
            </a:solidFill>
          </a:ln>
        </p:spPr>
      </p:pic>
      <p:pic>
        <p:nvPicPr>
          <p:cNvPr id="22" name="Grafik 21" descr="rk hassan.jpg"/>
          <p:cNvPicPr>
            <a:picLocks noChangeAspect="1"/>
          </p:cNvPicPr>
          <p:nvPr/>
        </p:nvPicPr>
        <p:blipFill>
          <a:blip r:embed="rId10" cstate="print"/>
          <a:stretch>
            <a:fillRect/>
          </a:stretch>
        </p:blipFill>
        <p:spPr>
          <a:xfrm>
            <a:off x="1547664" y="1772816"/>
            <a:ext cx="1287060" cy="1855142"/>
          </a:xfrm>
          <a:prstGeom prst="rect">
            <a:avLst/>
          </a:prstGeom>
        </p:spPr>
      </p:pic>
      <p:cxnSp>
        <p:nvCxnSpPr>
          <p:cNvPr id="24" name="Gerade Verbindung mit Pfeil 23"/>
          <p:cNvCxnSpPr/>
          <p:nvPr/>
        </p:nvCxnSpPr>
        <p:spPr>
          <a:xfrm>
            <a:off x="2843808" y="2420888"/>
            <a:ext cx="792088"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V="1">
            <a:off x="7164288" y="3573016"/>
            <a:ext cx="0" cy="6480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3563888" y="4365104"/>
            <a:ext cx="432048" cy="43204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p:nvCxnSpPr>
        <p:spPr>
          <a:xfrm>
            <a:off x="1331640" y="3429000"/>
            <a:ext cx="720080"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Gerade Verbindung mit Pfeil 34"/>
          <p:cNvCxnSpPr/>
          <p:nvPr/>
        </p:nvCxnSpPr>
        <p:spPr>
          <a:xfrm>
            <a:off x="755576" y="1340768"/>
            <a:ext cx="720080"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Gerade Verbindung mit Pfeil 35"/>
          <p:cNvCxnSpPr/>
          <p:nvPr/>
        </p:nvCxnSpPr>
        <p:spPr>
          <a:xfrm>
            <a:off x="1763688" y="1628800"/>
            <a:ext cx="504056" cy="216024"/>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p:nvCxnSpPr>
        <p:spPr>
          <a:xfrm>
            <a:off x="5220072" y="2924944"/>
            <a:ext cx="1224136"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7524328" y="6381328"/>
            <a:ext cx="720080"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katibim.jpg"/>
          <p:cNvPicPr>
            <a:picLocks noChangeAspect="1"/>
          </p:cNvPicPr>
          <p:nvPr/>
        </p:nvPicPr>
        <p:blipFill>
          <a:blip r:embed="rId3" cstate="print"/>
          <a:stretch>
            <a:fillRect/>
          </a:stretch>
        </p:blipFill>
        <p:spPr>
          <a:xfrm>
            <a:off x="611560" y="980728"/>
            <a:ext cx="7159752" cy="4809744"/>
          </a:xfrm>
          <a:prstGeom prst="rect">
            <a:avLst/>
          </a:prstGeom>
        </p:spPr>
      </p:pic>
      <p:sp>
        <p:nvSpPr>
          <p:cNvPr id="4" name="Rechteck 3"/>
          <p:cNvSpPr/>
          <p:nvPr/>
        </p:nvSpPr>
        <p:spPr>
          <a:xfrm>
            <a:off x="971600" y="548680"/>
            <a:ext cx="3107967" cy="369332"/>
          </a:xfrm>
          <a:prstGeom prst="rect">
            <a:avLst/>
          </a:prstGeom>
        </p:spPr>
        <p:txBody>
          <a:bodyPr wrap="none">
            <a:spAutoFit/>
          </a:bodyPr>
          <a:lstStyle/>
          <a:p>
            <a:r>
              <a:rPr lang="de-DE" b="1" i="1" dirty="0" smtClean="0"/>
              <a:t>Lied: musikbezogene Reflexion</a:t>
            </a:r>
          </a:p>
        </p:txBody>
      </p:sp>
      <p:pic>
        <p:nvPicPr>
          <p:cNvPr id="5" name="HB4Üsküdar-Katibimr.wav">
            <a:hlinkClick r:id="" action="ppaction://media"/>
          </p:cNvPr>
          <p:cNvPicPr>
            <a:picLocks noRot="1" noChangeAspect="1"/>
          </p:cNvPicPr>
          <p:nvPr>
            <a:audioFile r:link="rId1"/>
          </p:nvPr>
        </p:nvPicPr>
        <p:blipFill>
          <a:blip r:embed="rId4" cstate="print"/>
          <a:stretch>
            <a:fillRect/>
          </a:stretch>
        </p:blipFill>
        <p:spPr>
          <a:xfrm>
            <a:off x="7740352" y="558924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106"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üsküdar historisches bild.jpg"/>
          <p:cNvPicPr>
            <a:picLocks noChangeAspect="1"/>
          </p:cNvPicPr>
          <p:nvPr/>
        </p:nvPicPr>
        <p:blipFill>
          <a:blip r:embed="rId2" cstate="print"/>
          <a:stretch>
            <a:fillRect/>
          </a:stretch>
        </p:blipFill>
        <p:spPr>
          <a:xfrm>
            <a:off x="0" y="116632"/>
            <a:ext cx="9144000" cy="5547615"/>
          </a:xfrm>
          <a:prstGeom prst="rect">
            <a:avLst/>
          </a:prstGeom>
        </p:spPr>
      </p:pic>
      <p:sp>
        <p:nvSpPr>
          <p:cNvPr id="3" name="Textfeld 2"/>
          <p:cNvSpPr txBox="1"/>
          <p:nvPr/>
        </p:nvSpPr>
        <p:spPr>
          <a:xfrm>
            <a:off x="1115616" y="5877272"/>
            <a:ext cx="6629379" cy="369332"/>
          </a:xfrm>
          <a:prstGeom prst="rect">
            <a:avLst/>
          </a:prstGeom>
          <a:noFill/>
        </p:spPr>
        <p:txBody>
          <a:bodyPr wrap="none" rtlCol="0">
            <a:spAutoFit/>
          </a:bodyPr>
          <a:lstStyle/>
          <a:p>
            <a:r>
              <a:rPr lang="de-DE" dirty="0" smtClean="0"/>
              <a:t>Lied gemeinsam singen/spielen – mit dem Violinkonzert vergleichen!</a:t>
            </a:r>
            <a:endParaRPr lang="de-D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11560" y="548680"/>
            <a:ext cx="8157554" cy="523220"/>
          </a:xfrm>
          <a:prstGeom prst="rect">
            <a:avLst/>
          </a:prstGeom>
          <a:noFill/>
        </p:spPr>
        <p:txBody>
          <a:bodyPr wrap="none" rtlCol="0">
            <a:spAutoFit/>
          </a:bodyPr>
          <a:lstStyle/>
          <a:p>
            <a:r>
              <a:rPr lang="de-DE" sz="2800" b="1" dirty="0" smtClean="0">
                <a:latin typeface="Times New Roman" pitchFamily="18" charset="0"/>
                <a:cs typeface="Times New Roman" pitchFamily="18" charset="0"/>
              </a:rPr>
              <a:t>Tanz – Migration – Transkulturelle Musikerziehung</a:t>
            </a:r>
            <a:endParaRPr lang="de-DE" sz="2800" b="1" dirty="0">
              <a:latin typeface="Times New Roman" pitchFamily="18" charset="0"/>
              <a:cs typeface="Times New Roman" pitchFamily="18" charset="0"/>
            </a:endParaRPr>
          </a:p>
        </p:txBody>
      </p:sp>
      <p:sp>
        <p:nvSpPr>
          <p:cNvPr id="3" name="Textfeld 2"/>
          <p:cNvSpPr txBox="1"/>
          <p:nvPr/>
        </p:nvSpPr>
        <p:spPr>
          <a:xfrm>
            <a:off x="467544" y="2276872"/>
            <a:ext cx="8244408" cy="3785652"/>
          </a:xfrm>
          <a:prstGeom prst="rect">
            <a:avLst/>
          </a:prstGeom>
          <a:noFill/>
          <a:ln>
            <a:solidFill>
              <a:schemeClr val="tx1">
                <a:lumMod val="65000"/>
                <a:lumOff val="35000"/>
              </a:schemeClr>
            </a:solidFill>
          </a:ln>
        </p:spPr>
        <p:txBody>
          <a:bodyPr wrap="square" rtlCol="0">
            <a:spAutoFit/>
          </a:bodyPr>
          <a:lstStyle/>
          <a:p>
            <a:r>
              <a:rPr lang="de-DE" sz="2400" b="1" dirty="0" smtClean="0">
                <a:latin typeface="Times New Roman" pitchFamily="18" charset="0"/>
                <a:cs typeface="Times New Roman" pitchFamily="18" charset="0"/>
              </a:rPr>
              <a:t>Szene 1: </a:t>
            </a:r>
          </a:p>
          <a:p>
            <a:pPr marL="265113" indent="-265113">
              <a:buFont typeface="Arial" pitchFamily="34" charset="0"/>
              <a:buChar char="•"/>
            </a:pPr>
            <a:r>
              <a:rPr lang="de-DE" sz="2400" dirty="0" smtClean="0">
                <a:latin typeface="Times New Roman" pitchFamily="18" charset="0"/>
                <a:cs typeface="Times New Roman" pitchFamily="18" charset="0"/>
              </a:rPr>
              <a:t>►Tanz im kulturellen Kontext (Hochzeit am Hof des Sultans</a:t>
            </a:r>
          </a:p>
          <a:p>
            <a:pPr marL="265113" indent="-265113">
              <a:buFont typeface="Arial" pitchFamily="34" charset="0"/>
              <a:buChar char="•"/>
            </a:pPr>
            <a:r>
              <a:rPr lang="de-DE" sz="2400" dirty="0" smtClean="0">
                <a:latin typeface="Times New Roman" pitchFamily="18" charset="0"/>
                <a:cs typeface="Times New Roman" pitchFamily="18" charset="0"/>
              </a:rPr>
              <a:t>„analoges Tanzen“ (freies Spiel entlang einer Story)</a:t>
            </a:r>
          </a:p>
          <a:p>
            <a:pPr marL="265113" indent="-265113">
              <a:buFont typeface="Arial" pitchFamily="34" charset="0"/>
              <a:buChar char="•"/>
            </a:pPr>
            <a:r>
              <a:rPr lang="de-DE" sz="2400" dirty="0" smtClean="0">
                <a:latin typeface="Times New Roman" pitchFamily="18" charset="0"/>
                <a:cs typeface="Times New Roman" pitchFamily="18" charset="0"/>
              </a:rPr>
              <a:t>Thematik „Heiraten in der Türkei“ (</a:t>
            </a:r>
            <a:r>
              <a:rPr lang="de-DE" sz="2400" dirty="0" smtClean="0">
                <a:latin typeface="Times New Roman" pitchFamily="18" charset="0"/>
                <a:cs typeface="Times New Roman" pitchFamily="18" charset="0"/>
              </a:rPr>
              <a:t>► </a:t>
            </a:r>
            <a:r>
              <a:rPr lang="de-DE" sz="2400" dirty="0" smtClean="0">
                <a:latin typeface="Times New Roman" pitchFamily="18" charset="0"/>
                <a:cs typeface="Times New Roman" pitchFamily="18" charset="0"/>
              </a:rPr>
              <a:t>„Migrations-Bezug“)</a:t>
            </a:r>
          </a:p>
          <a:p>
            <a:pPr marL="185738" indent="-185738">
              <a:buFont typeface="Arial" pitchFamily="34" charset="0"/>
              <a:buChar char="•"/>
            </a:pPr>
            <a:endParaRPr lang="de-DE" sz="2400" dirty="0" smtClean="0">
              <a:latin typeface="Times New Roman" pitchFamily="18" charset="0"/>
              <a:cs typeface="Times New Roman" pitchFamily="18" charset="0"/>
            </a:endParaRPr>
          </a:p>
          <a:p>
            <a:pPr marL="185738" indent="-185738"/>
            <a:r>
              <a:rPr lang="de-DE" sz="2400" b="1" dirty="0" smtClean="0">
                <a:latin typeface="Times New Roman" pitchFamily="18" charset="0"/>
                <a:cs typeface="Times New Roman" pitchFamily="18" charset="0"/>
              </a:rPr>
              <a:t>Szene 2:</a:t>
            </a:r>
          </a:p>
          <a:p>
            <a:pPr marL="265113" indent="-265113">
              <a:buFont typeface="Arial" pitchFamily="34" charset="0"/>
              <a:buChar char="•"/>
            </a:pPr>
            <a:r>
              <a:rPr lang="de-DE" sz="2400" dirty="0" smtClean="0">
                <a:latin typeface="Times New Roman" pitchFamily="18" charset="0"/>
                <a:cs typeface="Times New Roman" pitchFamily="18" charset="0"/>
              </a:rPr>
              <a:t>„Entführung ist erfolgreich“  ► „Migrationsbezug“</a:t>
            </a:r>
          </a:p>
          <a:p>
            <a:pPr marL="265113" indent="-265113">
              <a:buFont typeface="Arial" pitchFamily="34" charset="0"/>
              <a:buChar char="•"/>
            </a:pPr>
            <a:r>
              <a:rPr lang="de-DE" sz="2400" dirty="0" smtClean="0">
                <a:latin typeface="Times New Roman" pitchFamily="18" charset="0"/>
                <a:cs typeface="Times New Roman" pitchFamily="18" charset="0"/>
              </a:rPr>
              <a:t>Lieder sind Aneignung von Wirklichkeit</a:t>
            </a:r>
          </a:p>
          <a:p>
            <a:pPr marL="265113" indent="-265113">
              <a:buFont typeface="Arial" pitchFamily="34" charset="0"/>
              <a:buChar char="•"/>
            </a:pPr>
            <a:r>
              <a:rPr lang="de-DE" sz="2400" dirty="0" smtClean="0">
                <a:latin typeface="Times New Roman" pitchFamily="18" charset="0"/>
                <a:cs typeface="Times New Roman" pitchFamily="18" charset="0"/>
              </a:rPr>
              <a:t>►Lieder im kulturellen Kontext erarbeiten</a:t>
            </a:r>
          </a:p>
          <a:p>
            <a:pPr marL="265113" indent="-265113">
              <a:buFont typeface="Arial" pitchFamily="34" charset="0"/>
              <a:buChar char="•"/>
            </a:pPr>
            <a:r>
              <a:rPr lang="de-DE" sz="2400" dirty="0" smtClean="0">
                <a:latin typeface="Times New Roman" pitchFamily="18" charset="0"/>
                <a:cs typeface="Times New Roman" pitchFamily="18" charset="0"/>
              </a:rPr>
              <a:t>Aneignung des Liedes in türkischer Kunstmusik</a:t>
            </a:r>
            <a:endParaRPr lang="de-DE" sz="2400" dirty="0">
              <a:latin typeface="Times New Roman" pitchFamily="18" charset="0"/>
              <a:cs typeface="Times New Roman" pitchFamily="18" charset="0"/>
            </a:endParaRPr>
          </a:p>
        </p:txBody>
      </p:sp>
      <p:sp>
        <p:nvSpPr>
          <p:cNvPr id="4" name="Textfeld 3"/>
          <p:cNvSpPr txBox="1"/>
          <p:nvPr/>
        </p:nvSpPr>
        <p:spPr>
          <a:xfrm>
            <a:off x="539552" y="1628800"/>
            <a:ext cx="798617" cy="461665"/>
          </a:xfrm>
          <a:prstGeom prst="rect">
            <a:avLst/>
          </a:prstGeom>
          <a:noFill/>
        </p:spPr>
        <p:txBody>
          <a:bodyPr wrap="none" rtlCol="0">
            <a:spAutoFit/>
          </a:bodyPr>
          <a:lstStyle/>
          <a:p>
            <a:r>
              <a:rPr lang="de-DE" sz="2400" dirty="0" smtClean="0">
                <a:latin typeface="Times New Roman" pitchFamily="18" charset="0"/>
                <a:cs typeface="Times New Roman" pitchFamily="18" charset="0"/>
              </a:rPr>
              <a:t>Fazit</a:t>
            </a:r>
            <a:endParaRPr lang="de-DE"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283968" y="2852936"/>
            <a:ext cx="720080" cy="369332"/>
          </a:xfrm>
          <a:prstGeom prst="rect">
            <a:avLst/>
          </a:prstGeom>
          <a:noFill/>
        </p:spPr>
        <p:txBody>
          <a:bodyPr wrap="square" rtlCol="0">
            <a:spAutoFit/>
          </a:bodyPr>
          <a:lstStyle/>
          <a:p>
            <a:r>
              <a:rPr lang="de-DE" dirty="0" smtClean="0"/>
              <a:t>Ende</a:t>
            </a:r>
            <a:endParaRPr lang="de-DE" dirty="0"/>
          </a:p>
        </p:txBody>
      </p:sp>
      <p:pic>
        <p:nvPicPr>
          <p:cNvPr id="4" name="HB5Üküdar-Katibim.mp3">
            <a:hlinkClick r:id="" action="ppaction://media"/>
          </p:cNvPr>
          <p:cNvPicPr>
            <a:picLocks noRot="1" noChangeAspect="1"/>
          </p:cNvPicPr>
          <p:nvPr>
            <a:audioFile r:link="rId1"/>
          </p:nvPr>
        </p:nvPicPr>
        <p:blipFill>
          <a:blip r:embed="rId3" cstate="print"/>
          <a:stretch>
            <a:fillRect/>
          </a:stretch>
        </p:blipFill>
        <p:spPr>
          <a:xfrm>
            <a:off x="8532440" y="623731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6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432</Words>
  <Application>Microsoft Office PowerPoint</Application>
  <PresentationFormat>Bildschirmpräsentation (4:3)</PresentationFormat>
  <Paragraphs>75</Paragraphs>
  <Slides>21</Slides>
  <Notes>0</Notes>
  <HiddenSlides>0</HiddenSlides>
  <MMClips>5</MMClips>
  <ScaleCrop>false</ScaleCrop>
  <HeadingPairs>
    <vt:vector size="4" baseType="variant">
      <vt:variant>
        <vt:lpstr>Design</vt:lpstr>
      </vt:variant>
      <vt:variant>
        <vt:i4>1</vt:i4>
      </vt:variant>
      <vt:variant>
        <vt:lpstr>Folientitel</vt:lpstr>
      </vt:variant>
      <vt:variant>
        <vt:i4>21</vt:i4>
      </vt:variant>
    </vt:vector>
  </HeadingPairs>
  <TitlesOfParts>
    <vt:vector size="22" baseType="lpstr">
      <vt:lpstr>Larissa-Design</vt:lpstr>
      <vt:lpstr>Folie 1</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Wolfgang Martin Stroh</dc:creator>
  <cp:lastModifiedBy>wms</cp:lastModifiedBy>
  <cp:revision>27</cp:revision>
  <dcterms:created xsi:type="dcterms:W3CDTF">2014-10-23T13:37:40Z</dcterms:created>
  <dcterms:modified xsi:type="dcterms:W3CDTF">2014-11-01T20:47:46Z</dcterms:modified>
</cp:coreProperties>
</file>